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7" r:id="rId2"/>
  </p:sldMasterIdLst>
  <p:notesMasterIdLst>
    <p:notesMasterId r:id="rId18"/>
  </p:notesMasterIdLst>
  <p:sldIdLst>
    <p:sldId id="275" r:id="rId3"/>
    <p:sldId id="290" r:id="rId4"/>
    <p:sldId id="289" r:id="rId5"/>
    <p:sldId id="288" r:id="rId6"/>
    <p:sldId id="291" r:id="rId7"/>
    <p:sldId id="284" r:id="rId8"/>
    <p:sldId id="293" r:id="rId9"/>
    <p:sldId id="292" r:id="rId10"/>
    <p:sldId id="285" r:id="rId11"/>
    <p:sldId id="295" r:id="rId12"/>
    <p:sldId id="294" r:id="rId13"/>
    <p:sldId id="298" r:id="rId14"/>
    <p:sldId id="299" r:id="rId15"/>
    <p:sldId id="287" r:id="rId16"/>
    <p:sldId id="300" r:id="rId1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BD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99" autoAdjust="0"/>
    <p:restoredTop sz="97464" autoAdjust="0"/>
  </p:normalViewPr>
  <p:slideViewPr>
    <p:cSldViewPr>
      <p:cViewPr varScale="1">
        <p:scale>
          <a:sx n="102" d="100"/>
          <a:sy n="102" d="100"/>
        </p:scale>
        <p:origin x="1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53852-1514-4F80-9A01-3D6502DDA67C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063581-12C8-48F8-8CA5-614A77EFB2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6096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63581-12C8-48F8-8CA5-614A77EFB294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5850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63581-12C8-48F8-8CA5-614A77EFB294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2809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63581-12C8-48F8-8CA5-614A77EFB294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7612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63581-12C8-48F8-8CA5-614A77EFB294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0547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63581-12C8-48F8-8CA5-614A77EFB29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143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63581-12C8-48F8-8CA5-614A77EFB294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9261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63581-12C8-48F8-8CA5-614A77EFB29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826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63581-12C8-48F8-8CA5-614A77EFB29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413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63581-12C8-48F8-8CA5-614A77EFB294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646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63581-12C8-48F8-8CA5-614A77EFB294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89305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63581-12C8-48F8-8CA5-614A77EFB29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01860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63581-12C8-48F8-8CA5-614A77EFB29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01860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63581-12C8-48F8-8CA5-614A77EFB29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0186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63581-12C8-48F8-8CA5-614A77EFB294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35055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63581-12C8-48F8-8CA5-614A77EFB294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9667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827C-F975-4F70-9E00-44BC72D2056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02AF-10D9-43B1-A1A6-05C72E0F5F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827C-F975-4F70-9E00-44BC72D2056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02AF-10D9-43B1-A1A6-05C72E0F5F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827C-F975-4F70-9E00-44BC72D2056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02AF-10D9-43B1-A1A6-05C72E0F5F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827C-F975-4F70-9E00-44BC72D2056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02AF-10D9-43B1-A1A6-05C72E0F5F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827C-F975-4F70-9E00-44BC72D2056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02AF-10D9-43B1-A1A6-05C72E0F5F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827C-F975-4F70-9E00-44BC72D2056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02AF-10D9-43B1-A1A6-05C72E0F5F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827C-F975-4F70-9E00-44BC72D2056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02AF-10D9-43B1-A1A6-05C72E0F5F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827C-F975-4F70-9E00-44BC72D2056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02AF-10D9-43B1-A1A6-05C72E0F5F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827C-F975-4F70-9E00-44BC72D2056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02AF-10D9-43B1-A1A6-05C72E0F5F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827C-F975-4F70-9E00-44BC72D2056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02AF-10D9-43B1-A1A6-05C72E0F5F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827C-F975-4F70-9E00-44BC72D2056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02AF-10D9-43B1-A1A6-05C72E0F5F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62801" y="82552"/>
            <a:ext cx="2233613" cy="604361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82552"/>
            <a:ext cx="6553200" cy="6043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제목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66813" y="82550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차트 개체 틀 2"/>
          <p:cNvSpPr>
            <a:spLocks noGrp="1"/>
          </p:cNvSpPr>
          <p:nvPr>
            <p:ph type="cha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ko-KR" altLang="en-US" noProof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5827C-F975-4F70-9E00-44BC72D2056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C02AF-10D9-43B1-A1A6-05C72E0F5F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66813" y="825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sldNum="0"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  <a:cs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  <a:cs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  <a:cs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  <a:cs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  <a:cs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 flipV="1"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39999">
                <a:schemeClr val="accent1">
                  <a:lumMod val="20000"/>
                  <a:lumOff val="80000"/>
                </a:schemeClr>
              </a:gs>
              <a:gs pos="70000">
                <a:schemeClr val="accent5">
                  <a:lumMod val="20000"/>
                  <a:lumOff val="80000"/>
                </a:schemeClr>
              </a:gs>
              <a:gs pos="100000">
                <a:srgbClr val="FFEBF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790995"/>
            <a:ext cx="4644008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0" y="836712"/>
            <a:ext cx="9144000" cy="1588"/>
          </a:xfrm>
          <a:prstGeom prst="line">
            <a:avLst/>
          </a:prstGeom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237312"/>
            <a:ext cx="1080120" cy="47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7504" y="188642"/>
            <a:ext cx="9036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latin typeface="Arial Black" pitchFamily="34" charset="0"/>
              </a:rPr>
              <a:t>국별</a:t>
            </a:r>
            <a:r>
              <a:rPr lang="ko-KR" altLang="en-US" sz="2400" b="1" dirty="0">
                <a:latin typeface="Arial Black" pitchFamily="34" charset="0"/>
              </a:rPr>
              <a:t> </a:t>
            </a:r>
            <a:r>
              <a:rPr lang="en-US" altLang="ko-KR" sz="2400" b="1" dirty="0">
                <a:latin typeface="Arial Black" pitchFamily="34" charset="0"/>
              </a:rPr>
              <a:t>CP/P </a:t>
            </a:r>
            <a:r>
              <a:rPr lang="ko-KR" altLang="en-US" sz="2400" b="1" dirty="0" smtClean="0">
                <a:latin typeface="Arial Black" pitchFamily="34" charset="0"/>
              </a:rPr>
              <a:t>소개 </a:t>
            </a:r>
            <a:r>
              <a:rPr lang="en-US" altLang="ko-KR" sz="2400" b="1" dirty="0" smtClean="0">
                <a:latin typeface="Arial Black" pitchFamily="34" charset="0"/>
              </a:rPr>
              <a:t>– </a:t>
            </a:r>
            <a:r>
              <a:rPr lang="ko-KR" altLang="en-US" sz="2400" b="1" dirty="0" smtClean="0">
                <a:latin typeface="Arial Black" pitchFamily="34" charset="0"/>
              </a:rPr>
              <a:t>서아프리카 </a:t>
            </a:r>
            <a:r>
              <a:rPr lang="en-US" altLang="ko-KR" sz="2400" b="1" dirty="0" smtClean="0">
                <a:latin typeface="Arial Black" pitchFamily="34" charset="0"/>
              </a:rPr>
              <a:t>6</a:t>
            </a:r>
            <a:r>
              <a:rPr lang="ko-KR" altLang="en-US" sz="2400" b="1" dirty="0" smtClean="0">
                <a:latin typeface="Arial Black" pitchFamily="34" charset="0"/>
              </a:rPr>
              <a:t>국</a:t>
            </a:r>
            <a:endParaRPr lang="en-US" altLang="ko-KR" sz="2400" b="1" dirty="0">
              <a:latin typeface="Arial Black" pitchFamily="34" charset="0"/>
            </a:endParaRPr>
          </a:p>
          <a:p>
            <a:endParaRPr lang="en-US" altLang="ko-KR" sz="2400" b="1" dirty="0">
              <a:latin typeface="Arial Black" pitchFamily="34" charset="0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170126"/>
              </p:ext>
            </p:extLst>
          </p:nvPr>
        </p:nvGraphicFramePr>
        <p:xfrm>
          <a:off x="107504" y="908723"/>
          <a:ext cx="8856984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40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44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003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1781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58574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국가 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중점분야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)</a:t>
                      </a:r>
                      <a:endParaRPr lang="en-US" altLang="ko-KR" sz="1200" dirty="0" smtClean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성과지표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97270"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서아프리카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(6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가나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보건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교육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에너지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지역개발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농업 생산성 및 가치사슬 강화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농가 소득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증대율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수혜 농민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농업생산량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(T/ha) 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농민협동조직 교육 이수 농민 수 및 교육 횟수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71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보건의료 시스템 강화 프로그램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- 5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 이하 아동 사망률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- 4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회 이상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산전관리율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전문가에 의한 분만 비율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국가표준실험실 중 국제공인 인정기준에 맞는 실험실의 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중급 현장역학조사 인력 배출 수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66567904"/>
                  </a:ext>
                </a:extLst>
              </a:tr>
              <a:tr h="5602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교육을 통한 인재양성 강화 프로그램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지원된 학교 수학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과학 교과 학업성취도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지원 지역 수혜자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문해율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71659460"/>
                  </a:ext>
                </a:extLst>
              </a:tr>
              <a:tr h="5602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전문행정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분야 역량강화 프로그램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교육내용 현업 적용도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공무원 역량강화를 위한 교육 횟수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참가자 수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95860993"/>
                  </a:ext>
                </a:extLst>
              </a:tr>
              <a:tr h="560244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세네갈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물관리</a:t>
                      </a: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및 보건위생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지역개발 및 수산업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교육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교통</a:t>
                      </a:r>
                      <a:endParaRPr kumimoji="0" lang="ko-KR" altLang="en-US" sz="1050" b="1" i="0" u="none" strike="noStrike" kern="1200" cap="none" spc="-15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b="1" dirty="0" err="1" smtClean="0"/>
                        <a:t>지속가능한</a:t>
                      </a:r>
                      <a:r>
                        <a:rPr lang="ko-KR" altLang="en-US" sz="1100" b="1" dirty="0" smtClean="0"/>
                        <a:t> 농업가치사슬 구축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err="1" smtClean="0"/>
                        <a:t>농업생산량</a:t>
                      </a:r>
                      <a:r>
                        <a:rPr lang="ko-KR" altLang="en-US" sz="1100" dirty="0" smtClean="0"/>
                        <a:t> 및 생산성 증대 비율</a:t>
                      </a:r>
                      <a:endParaRPr lang="en-US" altLang="ko-KR" sz="1100" dirty="0" smtClean="0"/>
                    </a:p>
                    <a:p>
                      <a:pPr marL="171450" indent="-1714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/>
                        <a:t>농가 소득 </a:t>
                      </a:r>
                      <a:r>
                        <a:rPr lang="ko-KR" altLang="en-US" sz="1100" dirty="0" err="1" smtClean="0"/>
                        <a:t>증대율</a:t>
                      </a:r>
                      <a:endParaRPr lang="ko-KR" alt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02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b="1" dirty="0" smtClean="0"/>
                        <a:t>모두를 위한 모자보건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1100" dirty="0" smtClean="0"/>
                        <a:t>4</a:t>
                      </a:r>
                      <a:r>
                        <a:rPr lang="ko-KR" altLang="en-US" sz="1100" dirty="0" smtClean="0"/>
                        <a:t>회 이상 </a:t>
                      </a:r>
                      <a:r>
                        <a:rPr lang="ko-KR" altLang="en-US" sz="1100" dirty="0" err="1" smtClean="0"/>
                        <a:t>산전관리율</a:t>
                      </a:r>
                      <a:endParaRPr lang="en-US" altLang="ko-KR" sz="1100" dirty="0" smtClean="0"/>
                    </a:p>
                    <a:p>
                      <a:pPr marL="171450" indent="-1714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/>
                        <a:t>전문가에 의한 분만 비율 </a:t>
                      </a:r>
                      <a:endParaRPr lang="ko-KR" alt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445050574"/>
                  </a:ext>
                </a:extLst>
              </a:tr>
              <a:tr h="5602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b="1" dirty="0" smtClean="0"/>
                        <a:t>좋은 일자리를 만드는 개발협력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err="1" smtClean="0"/>
                        <a:t>졸업률</a:t>
                      </a:r>
                      <a:endParaRPr lang="en-US" altLang="ko-KR" sz="1100" dirty="0" smtClean="0"/>
                    </a:p>
                    <a:p>
                      <a:pPr marL="171450" indent="-1714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/>
                        <a:t>취업률</a:t>
                      </a:r>
                      <a:endParaRPr lang="ko-KR" alt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41295642"/>
                  </a:ext>
                </a:extLst>
              </a:tr>
              <a:tr h="5602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b="1" dirty="0" smtClean="0"/>
                        <a:t>투명한 정부</a:t>
                      </a:r>
                      <a:r>
                        <a:rPr lang="en-US" altLang="ko-KR" sz="1100" b="1" dirty="0" smtClean="0"/>
                        <a:t>, </a:t>
                      </a:r>
                      <a:r>
                        <a:rPr lang="ko-KR" altLang="en-US" sz="1100" b="1" dirty="0" smtClean="0"/>
                        <a:t>민주주의의 실현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/>
                        <a:t>의정 활동 효율성 </a:t>
                      </a:r>
                      <a:r>
                        <a:rPr lang="ko-KR" altLang="en-US" sz="1100" dirty="0" err="1" smtClean="0"/>
                        <a:t>향상률</a:t>
                      </a:r>
                      <a:endParaRPr lang="en-US" altLang="ko-KR" sz="1100" dirty="0" smtClean="0"/>
                    </a:p>
                    <a:p>
                      <a:pPr marL="171450" indent="-1714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/>
                        <a:t>의정 활동 책임성 </a:t>
                      </a:r>
                      <a:r>
                        <a:rPr lang="ko-KR" altLang="en-US" sz="1100" dirty="0" err="1" smtClean="0"/>
                        <a:t>향상률</a:t>
                      </a:r>
                      <a:endParaRPr lang="en-US" altLang="ko-KR" sz="11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06138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087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 flipV="1"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39999">
                <a:schemeClr val="accent1">
                  <a:lumMod val="20000"/>
                  <a:lumOff val="80000"/>
                </a:schemeClr>
              </a:gs>
              <a:gs pos="70000">
                <a:schemeClr val="accent5">
                  <a:lumMod val="20000"/>
                  <a:lumOff val="80000"/>
                </a:schemeClr>
              </a:gs>
              <a:gs pos="100000">
                <a:srgbClr val="FFEBF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790995"/>
            <a:ext cx="4644008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0" y="836712"/>
            <a:ext cx="9144000" cy="1588"/>
          </a:xfrm>
          <a:prstGeom prst="line">
            <a:avLst/>
          </a:prstGeom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237312"/>
            <a:ext cx="1080120" cy="47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7504" y="188642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latin typeface="Arial Black" pitchFamily="34" charset="0"/>
              </a:rPr>
              <a:t>국별</a:t>
            </a:r>
            <a:r>
              <a:rPr lang="ko-KR" altLang="en-US" sz="2400" b="1" dirty="0">
                <a:latin typeface="Arial Black" pitchFamily="34" charset="0"/>
              </a:rPr>
              <a:t> </a:t>
            </a:r>
            <a:r>
              <a:rPr lang="en-US" altLang="ko-KR" sz="2400" b="1" dirty="0">
                <a:latin typeface="Arial Black" pitchFamily="34" charset="0"/>
              </a:rPr>
              <a:t>CP/P </a:t>
            </a:r>
            <a:r>
              <a:rPr lang="ko-KR" altLang="en-US" sz="2400" b="1" dirty="0">
                <a:latin typeface="Arial Black" pitchFamily="34" charset="0"/>
              </a:rPr>
              <a:t>소개 </a:t>
            </a:r>
            <a:r>
              <a:rPr lang="en-US" altLang="ko-KR" sz="2400" b="1" dirty="0">
                <a:latin typeface="Arial Black" pitchFamily="34" charset="0"/>
              </a:rPr>
              <a:t>– </a:t>
            </a:r>
            <a:r>
              <a:rPr lang="ko-KR" altLang="en-US" sz="2400" b="1" dirty="0">
                <a:latin typeface="Arial Black" pitchFamily="34" charset="0"/>
              </a:rPr>
              <a:t>서아프리카 </a:t>
            </a:r>
            <a:r>
              <a:rPr lang="en-US" altLang="ko-KR" sz="2400" b="1" dirty="0">
                <a:latin typeface="Arial Black" pitchFamily="34" charset="0"/>
              </a:rPr>
              <a:t>6</a:t>
            </a:r>
            <a:r>
              <a:rPr lang="ko-KR" altLang="en-US" sz="2400" b="1" dirty="0" smtClean="0">
                <a:latin typeface="Arial Black" pitchFamily="34" charset="0"/>
              </a:rPr>
              <a:t>국</a:t>
            </a:r>
            <a:endParaRPr lang="en-US" altLang="ko-KR" sz="2400" b="1" dirty="0">
              <a:latin typeface="Arial Black" pitchFamily="34" charset="0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463484"/>
              </p:ext>
            </p:extLst>
          </p:nvPr>
        </p:nvGraphicFramePr>
        <p:xfrm>
          <a:off x="107504" y="1000108"/>
          <a:ext cx="8856984" cy="5509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4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807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61662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3696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pc="-150" dirty="0" smtClean="0">
                          <a:latin typeface="+mn-ea"/>
                          <a:ea typeface="+mn-ea"/>
                        </a:rPr>
                        <a:t>국가</a:t>
                      </a:r>
                      <a:r>
                        <a:rPr lang="en-US" altLang="ko-KR" sz="1200" spc="-15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spc="-150" baseline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spc="-150" baseline="0" dirty="0" smtClean="0">
                          <a:latin typeface="+mn-ea"/>
                          <a:ea typeface="+mn-ea"/>
                        </a:rPr>
                        <a:t>중점분야</a:t>
                      </a:r>
                      <a:r>
                        <a:rPr lang="en-US" altLang="ko-KR" sz="900" spc="-150" baseline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spc="-15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성과지표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3563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서아프리카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(6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카메룬</a:t>
                      </a:r>
                      <a:endParaRPr lang="en-US" altLang="ko-KR" sz="20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교육 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국별협력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계속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직업훈련 교사 역량 강화 및 훈련생 취업률 제고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겸임국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다자사업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소녀들의 교육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보건 및 역량강화로의 권리에 대한 지식이 향상된 정부부처 공무원의 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대상지역의 중등교육을 졸업한 소녀의 비율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신규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다자사업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경제 활동 착수한 난민의 수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여성 난민의 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여성 난민 및 난민수용 지역공동체에 의해 설립된 새로운 비즈니스의 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난민 및 난민수용 지역공동체에 의해 창립된 구성원 기반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(member-based)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기업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회사의 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초등교육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이수비율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071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보건 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응급의료센터 건축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응급환자사망률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중증응급환자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최종치료율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응급환자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재원시간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응급의료 전문인력확보율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현장이송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전원이송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비율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지역사회 응급의료이용비율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해당 지역 내 신설된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식수시설의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우물 관리 훈련을 수료한 관리위원회의 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신설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개선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된 식수공급 시설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수혜자수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168515455"/>
                  </a:ext>
                </a:extLst>
              </a:tr>
              <a:tr h="6929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공공행정 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전자조달 이용률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전자조달 효율화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전자조달 만족도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전자조달 시간 감소율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신규 양성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역량 강화된 공무원 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카메룬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개 시범지역 내 주민등록 업무의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전산화율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43856674"/>
                  </a:ext>
                </a:extLst>
              </a:tr>
              <a:tr h="61071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코트디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 err="1" smtClean="0">
                          <a:latin typeface="+mn-ea"/>
                          <a:ea typeface="+mn-ea"/>
                        </a:rPr>
                        <a:t>부아르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소외계층 인권 </a:t>
                      </a:r>
                      <a:endParaRPr lang="en-US" altLang="ko-KR" sz="1100" b="1" spc="-150" dirty="0" smtClean="0"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보장을  위한 </a:t>
                      </a:r>
                      <a:endParaRPr lang="en-US" altLang="ko-KR" sz="1100" b="1" spc="-150" dirty="0" smtClean="0"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기초보건 프로그램</a:t>
                      </a:r>
                      <a:endParaRPr lang="ko-KR" altLang="en-US" sz="1100" b="1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성공적으로 치료된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누공환자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수 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사회로 복귀한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누공환자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수 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상수급수시설 보급률 및 개선된 식수공급시설 수혜자 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35628166"/>
                  </a:ext>
                </a:extLst>
              </a:tr>
              <a:tr h="61071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모두를 위한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교육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기초교육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졸업생수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또는 지원기관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졸업률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교육받은 여성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수혜자수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최근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년간 교육받은 성인 및 청소년 비율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594619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571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 flipV="1"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39999">
                <a:schemeClr val="accent1">
                  <a:lumMod val="20000"/>
                  <a:lumOff val="80000"/>
                </a:schemeClr>
              </a:gs>
              <a:gs pos="70000">
                <a:schemeClr val="accent5">
                  <a:lumMod val="20000"/>
                  <a:lumOff val="80000"/>
                </a:schemeClr>
              </a:gs>
              <a:gs pos="100000">
                <a:srgbClr val="FFEBF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790995"/>
            <a:ext cx="4644008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0" y="836712"/>
            <a:ext cx="9144000" cy="1588"/>
          </a:xfrm>
          <a:prstGeom prst="line">
            <a:avLst/>
          </a:prstGeom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237312"/>
            <a:ext cx="1080120" cy="47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7504" y="188642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latin typeface="Arial Black" pitchFamily="34" charset="0"/>
              </a:rPr>
              <a:t>국별</a:t>
            </a:r>
            <a:r>
              <a:rPr lang="ko-KR" altLang="en-US" sz="2400" b="1" dirty="0">
                <a:latin typeface="Arial Black" pitchFamily="34" charset="0"/>
              </a:rPr>
              <a:t> </a:t>
            </a:r>
            <a:r>
              <a:rPr lang="en-US" altLang="ko-KR" sz="2400" b="1" dirty="0">
                <a:latin typeface="Arial Black" pitchFamily="34" charset="0"/>
              </a:rPr>
              <a:t>CP/P </a:t>
            </a:r>
            <a:r>
              <a:rPr lang="ko-KR" altLang="en-US" sz="2400" b="1" dirty="0">
                <a:latin typeface="Arial Black" pitchFamily="34" charset="0"/>
              </a:rPr>
              <a:t>소개 </a:t>
            </a:r>
            <a:r>
              <a:rPr lang="en-US" altLang="ko-KR" sz="2400" b="1" dirty="0">
                <a:latin typeface="Arial Black" pitchFamily="34" charset="0"/>
              </a:rPr>
              <a:t>– </a:t>
            </a:r>
            <a:r>
              <a:rPr lang="ko-KR" altLang="en-US" sz="2400" b="1" dirty="0">
                <a:latin typeface="Arial Black" pitchFamily="34" charset="0"/>
              </a:rPr>
              <a:t>서아프리카 </a:t>
            </a:r>
            <a:r>
              <a:rPr lang="en-US" altLang="ko-KR" sz="2400" b="1" dirty="0" smtClean="0">
                <a:latin typeface="Arial Black" pitchFamily="34" charset="0"/>
              </a:rPr>
              <a:t>6</a:t>
            </a:r>
            <a:r>
              <a:rPr lang="ko-KR" altLang="en-US" sz="2400" b="1" dirty="0" smtClean="0">
                <a:latin typeface="Arial Black" pitchFamily="34" charset="0"/>
              </a:rPr>
              <a:t>국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750691"/>
              </p:ext>
            </p:extLst>
          </p:nvPr>
        </p:nvGraphicFramePr>
        <p:xfrm>
          <a:off x="107504" y="908721"/>
          <a:ext cx="8856984" cy="5692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68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793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xmlns="" val="1589897186"/>
                    </a:ext>
                  </a:extLst>
                </a:gridCol>
              </a:tblGrid>
              <a:tr h="160348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국가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중점분야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성과지표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5410">
                <a:tc rowSpan="7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서아프리카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(6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 smtClean="0">
                          <a:latin typeface="+mn-ea"/>
                          <a:ea typeface="+mn-ea"/>
                        </a:rPr>
                        <a:t>DR</a:t>
                      </a:r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콩고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/>
                        <a:t>국가성장 기반 강화를 위한 통합적 거버넌스 역량강화 프로그램</a:t>
                      </a:r>
                      <a:endParaRPr lang="ko-KR" altLang="en-US" sz="11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/>
                        <a:t>공무원 교육내용 현업 적용도</a:t>
                      </a:r>
                      <a:endParaRPr lang="en-US" altLang="ko-KR" sz="1100" dirty="0" smtClean="0"/>
                    </a:p>
                    <a:p>
                      <a:pPr marL="171450" indent="-1714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/>
                        <a:t>제도개선 제안 입법화 혹은 정부정책 반영도</a:t>
                      </a:r>
                      <a:endParaRPr lang="en-US" altLang="ko-KR" sz="1100" dirty="0" smtClean="0"/>
                    </a:p>
                    <a:p>
                      <a:pPr marL="171450" indent="-1714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/>
                        <a:t>성별에 따른 최근 </a:t>
                      </a:r>
                      <a:r>
                        <a:rPr lang="en-US" altLang="ko-KR" sz="1100" dirty="0" smtClean="0"/>
                        <a:t>1</a:t>
                      </a:r>
                      <a:r>
                        <a:rPr lang="ko-KR" altLang="en-US" sz="1100" dirty="0" smtClean="0"/>
                        <a:t>년</a:t>
                      </a:r>
                      <a:r>
                        <a:rPr lang="en-US" altLang="ko-KR" sz="1100" dirty="0" smtClean="0"/>
                        <a:t>(12</a:t>
                      </a:r>
                      <a:r>
                        <a:rPr lang="ko-KR" altLang="en-US" sz="1100" dirty="0" smtClean="0"/>
                        <a:t>개월</a:t>
                      </a:r>
                      <a:r>
                        <a:rPr lang="en-US" altLang="ko-KR" sz="1100" dirty="0" smtClean="0"/>
                        <a:t>) </a:t>
                      </a:r>
                      <a:r>
                        <a:rPr lang="ko-KR" altLang="en-US" sz="1100" dirty="0" smtClean="0"/>
                        <a:t>동안 공식적</a:t>
                      </a:r>
                      <a:r>
                        <a:rPr lang="en-US" altLang="ko-KR" sz="1100" dirty="0" smtClean="0"/>
                        <a:t>·</a:t>
                      </a:r>
                      <a:r>
                        <a:rPr lang="ko-KR" altLang="en-US" sz="1100" dirty="0" smtClean="0"/>
                        <a:t>비공식적 교육훈련을 받은 청년과 성인의 비율</a:t>
                      </a:r>
                      <a:r>
                        <a:rPr lang="en-US" altLang="ko-KR" sz="1100" dirty="0" smtClean="0"/>
                        <a:t>(%)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29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ko-KR" altLang="en-US" sz="1100" b="1" dirty="0" err="1" smtClean="0"/>
                        <a:t>지속가능한</a:t>
                      </a:r>
                      <a:r>
                        <a:rPr lang="ko-KR" altLang="en-US" sz="1100" b="1" dirty="0" smtClean="0"/>
                        <a:t> 국민의 삶을 지향하는 </a:t>
                      </a:r>
                      <a:r>
                        <a:rPr lang="en-US" altLang="ko-KR" sz="1100" b="1" dirty="0" smtClean="0"/>
                        <a:t>BHN </a:t>
                      </a:r>
                      <a:r>
                        <a:rPr lang="ko-KR" altLang="en-US" sz="1100" b="1" dirty="0" smtClean="0"/>
                        <a:t>개선 </a:t>
                      </a:r>
                      <a:r>
                        <a:rPr lang="en-US" altLang="ko-KR" sz="1100" b="1" dirty="0" smtClean="0"/>
                        <a:t/>
                      </a:r>
                      <a:br>
                        <a:rPr lang="en-US" altLang="ko-KR" sz="1100" b="1" dirty="0" smtClean="0"/>
                      </a:br>
                      <a:r>
                        <a:rPr lang="ko-KR" altLang="en-US" sz="1100" b="1" dirty="0" smtClean="0"/>
                        <a:t>프로그램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err="1" smtClean="0"/>
                        <a:t>감염병</a:t>
                      </a:r>
                      <a:r>
                        <a:rPr lang="ko-KR" altLang="en-US" sz="1100" dirty="0" smtClean="0"/>
                        <a:t> 관리 전문 인력 활용률</a:t>
                      </a:r>
                      <a:endParaRPr lang="en-US" altLang="ko-KR" sz="1100" dirty="0" smtClean="0"/>
                    </a:p>
                    <a:p>
                      <a:pPr marL="171450" indent="-1714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err="1" smtClean="0"/>
                        <a:t>모성사망비</a:t>
                      </a:r>
                      <a:endParaRPr lang="en-US" altLang="ko-KR" sz="11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buFontTx/>
                        <a:buChar char="-"/>
                      </a:pPr>
                      <a:r>
                        <a:rPr lang="ko-KR" altLang="en-US" sz="1100" dirty="0" smtClean="0"/>
                        <a:t>농촌 지도소</a:t>
                      </a:r>
                      <a:r>
                        <a:rPr lang="en-US" altLang="ko-KR" sz="1100" dirty="0" smtClean="0"/>
                        <a:t>/</a:t>
                      </a:r>
                      <a:r>
                        <a:rPr lang="ko-KR" altLang="en-US" sz="1100" dirty="0" err="1" smtClean="0"/>
                        <a:t>지도사</a:t>
                      </a:r>
                      <a:r>
                        <a:rPr lang="ko-KR" altLang="en-US" sz="1100" dirty="0" smtClean="0"/>
                        <a:t> 수</a:t>
                      </a:r>
                      <a:endParaRPr lang="en-US" altLang="ko-KR" sz="1100" dirty="0" smtClean="0"/>
                    </a:p>
                    <a:p>
                      <a:pPr marL="171450" indent="-171450" algn="l">
                        <a:buFontTx/>
                        <a:buChar char="-"/>
                      </a:pPr>
                      <a:r>
                        <a:rPr lang="ko-KR" altLang="en-US" sz="1100" dirty="0" err="1" smtClean="0"/>
                        <a:t>수혜농민</a:t>
                      </a:r>
                      <a:r>
                        <a:rPr lang="ko-KR" altLang="en-US" sz="1100" dirty="0" smtClean="0"/>
                        <a:t> </a:t>
                      </a:r>
                      <a:r>
                        <a:rPr lang="ko-KR" altLang="en-US" sz="1100" dirty="0" err="1" smtClean="0"/>
                        <a:t>농업생산량</a:t>
                      </a:r>
                      <a:endParaRPr lang="en-US" altLang="ko-KR" sz="11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445050574"/>
                  </a:ext>
                </a:extLst>
              </a:tr>
              <a:tr h="3474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ko-KR" altLang="en-US" sz="1100" b="1" dirty="0" err="1" smtClean="0"/>
                        <a:t>성평등에</a:t>
                      </a:r>
                      <a:r>
                        <a:rPr lang="ko-KR" altLang="en-US" sz="1100" b="1" dirty="0" smtClean="0"/>
                        <a:t> 기반한 미래 세대 리더십 향상 및 인재육성 프로그램</a:t>
                      </a:r>
                      <a:endParaRPr lang="ko-KR" altLang="en-US" sz="11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/>
                        <a:t>지원 지역 여학생 총 </a:t>
                      </a:r>
                      <a:r>
                        <a:rPr lang="ko-KR" altLang="en-US" sz="1100" dirty="0" err="1" smtClean="0"/>
                        <a:t>취학율</a:t>
                      </a:r>
                      <a:endParaRPr lang="en-US" altLang="ko-KR" sz="1100" dirty="0" smtClean="0"/>
                    </a:p>
                    <a:p>
                      <a:pPr marL="171450" indent="-1714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/>
                        <a:t>최근 </a:t>
                      </a:r>
                      <a:r>
                        <a:rPr lang="en-US" altLang="ko-KR" sz="1100" dirty="0" smtClean="0"/>
                        <a:t>1</a:t>
                      </a:r>
                      <a:r>
                        <a:rPr lang="ko-KR" altLang="en-US" sz="1100" dirty="0" smtClean="0"/>
                        <a:t>년간 </a:t>
                      </a:r>
                      <a:r>
                        <a:rPr lang="ko-KR" altLang="en-US" sz="1100" dirty="0" err="1" smtClean="0"/>
                        <a:t>교육훈련받은</a:t>
                      </a:r>
                      <a:r>
                        <a:rPr lang="ko-KR" altLang="en-US" sz="1100" dirty="0" smtClean="0"/>
                        <a:t> 성인 및 청소년 비율</a:t>
                      </a:r>
                      <a:endParaRPr lang="ko-KR" altLang="en-US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41295642"/>
                  </a:ext>
                </a:extLst>
              </a:tr>
              <a:tr h="34742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나이지리아</a:t>
                      </a:r>
                      <a:endParaRPr lang="en-US" altLang="ko-KR" sz="105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굿 거버넌스 역량강화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spc="-150" dirty="0" smtClean="0">
                          <a:latin typeface="+mn-ea"/>
                          <a:ea typeface="+mn-ea"/>
                        </a:rPr>
                        <a:t>교육내용 현업 적용도</a:t>
                      </a:r>
                      <a:r>
                        <a:rPr lang="en-US" altLang="ko-KR" sz="1100" spc="-15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spc="-150" dirty="0" smtClean="0">
                          <a:latin typeface="+mn-ea"/>
                          <a:ea typeface="+mn-ea"/>
                        </a:rPr>
                        <a:t>공무원 역량강화를 위한 교육 횟수</a:t>
                      </a:r>
                      <a:r>
                        <a:rPr lang="en-US" altLang="ko-KR" sz="110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spc="-150" dirty="0" smtClean="0">
                          <a:latin typeface="+mn-ea"/>
                          <a:ea typeface="+mn-ea"/>
                        </a:rPr>
                        <a:t>참가자 수</a:t>
                      </a:r>
                      <a:endParaRPr lang="en-US" altLang="ko-KR" sz="1100" spc="-15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1100" spc="-150" dirty="0" smtClean="0">
                          <a:latin typeface="+mn-ea"/>
                          <a:ea typeface="+mn-ea"/>
                        </a:rPr>
                        <a:t>IT </a:t>
                      </a:r>
                      <a:r>
                        <a:rPr lang="ko-KR" altLang="en-US" sz="1100" spc="-150" dirty="0" smtClean="0">
                          <a:latin typeface="+mn-ea"/>
                          <a:ea typeface="+mn-ea"/>
                        </a:rPr>
                        <a:t>운영인력 </a:t>
                      </a:r>
                      <a:r>
                        <a:rPr lang="ko-KR" altLang="en-US" sz="1100" spc="-150" dirty="0" err="1" smtClean="0">
                          <a:latin typeface="+mn-ea"/>
                          <a:ea typeface="+mn-ea"/>
                        </a:rPr>
                        <a:t>자기효능감</a:t>
                      </a:r>
                      <a:r>
                        <a:rPr lang="ko-KR" altLang="en-US" sz="1100" spc="-150" dirty="0" smtClean="0">
                          <a:latin typeface="+mn-ea"/>
                          <a:ea typeface="+mn-ea"/>
                        </a:rPr>
                        <a:t> 증가</a:t>
                      </a:r>
                      <a:r>
                        <a:rPr lang="en-US" altLang="ko-KR" sz="1100" spc="-15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spc="-150" dirty="0" smtClean="0">
                          <a:latin typeface="+mn-ea"/>
                          <a:ea typeface="+mn-ea"/>
                        </a:rPr>
                        <a:t>전자정부 마스터플랜 수립 액션플랜 채택 여부</a:t>
                      </a:r>
                      <a:endParaRPr lang="en-US" altLang="ko-KR" sz="1100" spc="-15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spc="-150" dirty="0" smtClean="0">
                          <a:latin typeface="+mn-ea"/>
                          <a:ea typeface="+mn-ea"/>
                        </a:rPr>
                        <a:t>교육과정 참여 후 역량강화 혹은 </a:t>
                      </a:r>
                      <a:r>
                        <a:rPr lang="ko-KR" altLang="en-US" sz="1100" spc="-150" dirty="0" err="1" smtClean="0">
                          <a:latin typeface="+mn-ea"/>
                          <a:ea typeface="+mn-ea"/>
                        </a:rPr>
                        <a:t>자기효능감</a:t>
                      </a:r>
                      <a:r>
                        <a:rPr lang="en-US" altLang="ko-KR" sz="1100" spc="-15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spc="-150" dirty="0" smtClean="0">
                          <a:latin typeface="+mn-ea"/>
                          <a:ea typeface="+mn-ea"/>
                        </a:rPr>
                        <a:t>과학수사 인력 교육훈련 </a:t>
                      </a:r>
                      <a:r>
                        <a:rPr lang="ko-KR" altLang="en-US" sz="1100" spc="-150" dirty="0" err="1" smtClean="0">
                          <a:latin typeface="+mn-ea"/>
                          <a:ea typeface="+mn-ea"/>
                        </a:rPr>
                        <a:t>이수자수</a:t>
                      </a:r>
                      <a:r>
                        <a:rPr lang="en-US" altLang="ko-KR" sz="1100" spc="-15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spc="-150" dirty="0" smtClean="0"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100" spc="-15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74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청년인재양성을 위한 기초교육 및 직업기술교육 강화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지원된 학교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기초교과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성취도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멀티미디어 교습 가능 교사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현지진출 우리 기업에 인턴십 또는 채용된 건수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직훈원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졸업생 수 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신규 창업기업 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창업기업 지원 공간 확보 실적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68515455"/>
                  </a:ext>
                </a:extLst>
              </a:tr>
              <a:tr h="3474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여성의 사회적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경제적 권리 신장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공식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‧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비공식적 직업훈련을 받은 남녀 비율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직업훈련 여성 참여자 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20-24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 여성 중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15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 혹은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18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 이전에 결혼한 비율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젠더 폭력 예방 및 대응 교육 이수자 수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43856674"/>
                  </a:ext>
                </a:extLst>
              </a:tr>
              <a:tr h="24943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기초보건서비스 강화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모성사망비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출산 후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48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시간 이내 사후관리를 받은 임산부의 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말라리아 유병률 또는 사망률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감염병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관리 훈련을 받은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보건인력의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수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027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 flipV="1"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39999">
                <a:schemeClr val="accent1">
                  <a:lumMod val="20000"/>
                  <a:lumOff val="80000"/>
                </a:schemeClr>
              </a:gs>
              <a:gs pos="70000">
                <a:schemeClr val="accent5">
                  <a:lumMod val="20000"/>
                  <a:lumOff val="80000"/>
                </a:schemeClr>
              </a:gs>
              <a:gs pos="100000">
                <a:srgbClr val="FFEBF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790995"/>
            <a:ext cx="4644008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0" y="836712"/>
            <a:ext cx="9144000" cy="1588"/>
          </a:xfrm>
          <a:prstGeom prst="line">
            <a:avLst/>
          </a:prstGeom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237312"/>
            <a:ext cx="1080120" cy="47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7504" y="188642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latin typeface="Arial Black" pitchFamily="34" charset="0"/>
              </a:rPr>
              <a:t>국별</a:t>
            </a:r>
            <a:r>
              <a:rPr lang="ko-KR" altLang="en-US" sz="2400" b="1" dirty="0">
                <a:latin typeface="Arial Black" pitchFamily="34" charset="0"/>
              </a:rPr>
              <a:t> </a:t>
            </a:r>
            <a:r>
              <a:rPr lang="en-US" altLang="ko-KR" sz="2400" b="1" dirty="0">
                <a:latin typeface="Arial Black" pitchFamily="34" charset="0"/>
              </a:rPr>
              <a:t>CP/P </a:t>
            </a:r>
            <a:r>
              <a:rPr lang="ko-KR" altLang="en-US" sz="2400" b="1" dirty="0">
                <a:latin typeface="Arial Black" pitchFamily="34" charset="0"/>
              </a:rPr>
              <a:t>소개 </a:t>
            </a:r>
            <a:r>
              <a:rPr lang="en-US" altLang="ko-KR" sz="2400" b="1" dirty="0">
                <a:latin typeface="Arial Black" pitchFamily="34" charset="0"/>
              </a:rPr>
              <a:t>– </a:t>
            </a:r>
            <a:r>
              <a:rPr lang="ko-KR" altLang="en-US" sz="2400" b="1" dirty="0" smtClean="0">
                <a:latin typeface="Arial Black" pitchFamily="34" charset="0"/>
              </a:rPr>
              <a:t>동아프리카 </a:t>
            </a:r>
            <a:r>
              <a:rPr lang="en-US" altLang="ko-KR" sz="2400" b="1" dirty="0">
                <a:latin typeface="Arial Black" pitchFamily="34" charset="0"/>
              </a:rPr>
              <a:t>6</a:t>
            </a:r>
            <a:r>
              <a:rPr lang="ko-KR" altLang="en-US" sz="2400" b="1" dirty="0" smtClean="0">
                <a:latin typeface="Arial Black" pitchFamily="34" charset="0"/>
              </a:rPr>
              <a:t>국</a:t>
            </a:r>
            <a:endParaRPr lang="en-US" altLang="ko-KR" sz="2400" b="1" dirty="0">
              <a:latin typeface="Arial Black" pitchFamily="34" charset="0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460749"/>
              </p:ext>
            </p:extLst>
          </p:nvPr>
        </p:nvGraphicFramePr>
        <p:xfrm>
          <a:off x="72604" y="915497"/>
          <a:ext cx="8963892" cy="5882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30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418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574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216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50417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국가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중점분야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성과지표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538">
                <a:tc rowSpan="1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동아프리카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(6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+mn-ea"/>
                          <a:ea typeface="+mn-ea"/>
                        </a:rPr>
                        <a:t>에티오피아</a:t>
                      </a:r>
                      <a:endParaRPr lang="en-US" altLang="ko-KR" sz="16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kumimoji="0" lang="ko-KR" altLang="en-US" sz="1050" b="1" i="0" u="none" strike="noStrike" kern="1200" cap="none" spc="-15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물관리</a:t>
                      </a: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및 보건위생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지역개발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에너지 및 교통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교육</a:t>
                      </a:r>
                      <a:endParaRPr kumimoji="0" lang="ko-KR" altLang="en-US" sz="1050" b="1" i="0" u="none" strike="noStrike" kern="1200" cap="none" spc="-15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양질의 보건서비스 접근성 개선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신생아 사망률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5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 이하 아동 사망률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모성사망비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58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제조업 가치사슬 강화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생산량 증대 비율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판매량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판매수익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수출액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무역수지 개선 비율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684454874"/>
                  </a:ext>
                </a:extLst>
              </a:tr>
              <a:tr h="389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창업 및 </a:t>
                      </a: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직업역량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강화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신규창업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기업 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창업기업 매출액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증감율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지원기관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졸업률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지원기관 자격 취득 학생 수 등 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40378348"/>
                  </a:ext>
                </a:extLst>
              </a:tr>
              <a:tr h="389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강제적 이주민 지원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지역사회로 복귀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통합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한 실향민 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건강상태 개선도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기초교육 향상도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44085563"/>
                  </a:ext>
                </a:extLst>
              </a:tr>
              <a:tr h="5425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기후변화 복원력 기반의 녹색경제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제도 입법화 혹은 정부정책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반영여부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신재생에너지 보급 및 활성화 제도 도입 건수 연간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CO2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감축량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(tons CO2-eq/year)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등 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10072688"/>
                  </a:ext>
                </a:extLst>
              </a:tr>
              <a:tr h="389538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탄자니아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물관리</a:t>
                      </a: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및 보건위생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교육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교통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에너지</a:t>
                      </a:r>
                      <a:endParaRPr kumimoji="0" lang="ko-KR" altLang="en-US" sz="1050" b="1" i="0" u="none" strike="noStrike" kern="1200" cap="none" spc="-15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보건분야 종합적 지원을 통한 모두를 위한 보건의료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차 보건의료 서비스 제공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진료 및 의약품 질 향상 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25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양질의 교육과 직업훈련을 통한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탄자니아의 인적자원 개발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녀 기초교육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(lower secondary)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진학비율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(Transition rate)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교원 연수에 참여한 중등교원의 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지난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년간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직업훈련교육에 참여한 청년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청소년 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47675494"/>
                  </a:ext>
                </a:extLst>
              </a:tr>
              <a:tr h="5425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여성의 </a:t>
                      </a: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사회・경제적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지위 향상을 통한 양성평등 실현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직업교육 관련 프로그램의 여성 참여자 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지역사회 내 의사결정기구의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여성참석자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젠더기반폭력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(GBV)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예방 및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피해대처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교육 이수 공무원 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27628649"/>
                  </a:ext>
                </a:extLst>
              </a:tr>
              <a:tr h="389538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르완다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교육</a:t>
                      </a:r>
                      <a:endParaRPr kumimoji="0" lang="en-US" altLang="ko-KR" sz="105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통신</a:t>
                      </a: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(ICT)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지역개발</a:t>
                      </a:r>
                      <a:endParaRPr kumimoji="0" lang="ko-KR" altLang="en-US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농업 고도화를 통한 산업구조 전환 촉진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수혜농민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농업생산량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농가 농산품 판매단가 상승률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9538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21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세기 기술교육을 통한 인적자원 양성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연수받은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교사비율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TVET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등록률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9538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ICT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정부 역량강화를 통한 비즈니스 기반조성 프로그램 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총 세입 중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조세체납액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회수 비율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세수 증가율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제도개선 제안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입법화 혹은 정부정책 반영도 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1704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청년 역량 및 기업가 정신 개발을 통한 </a:t>
                      </a:r>
                      <a:r>
                        <a:rPr lang="en-US" altLang="ko-KR" sz="1100" b="1" spc="-150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spc="-150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spc="-150" dirty="0" err="1" smtClean="0">
                          <a:latin typeface="+mn-ea"/>
                          <a:ea typeface="+mn-ea"/>
                        </a:rPr>
                        <a:t>스타트업</a:t>
                      </a:r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 생태계 촉진 프로그램</a:t>
                      </a:r>
                      <a:endParaRPr lang="ko-KR" altLang="en-US" sz="1100" b="1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신규 창업 기업 수 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청년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스타트업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자립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생존 비율 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643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 flipV="1"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39999">
                <a:schemeClr val="accent1">
                  <a:lumMod val="20000"/>
                  <a:lumOff val="80000"/>
                </a:schemeClr>
              </a:gs>
              <a:gs pos="70000">
                <a:schemeClr val="accent5">
                  <a:lumMod val="20000"/>
                  <a:lumOff val="80000"/>
                </a:schemeClr>
              </a:gs>
              <a:gs pos="100000">
                <a:srgbClr val="FFEBF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790995"/>
            <a:ext cx="4644008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0" y="836712"/>
            <a:ext cx="9144000" cy="1588"/>
          </a:xfrm>
          <a:prstGeom prst="line">
            <a:avLst/>
          </a:prstGeom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237312"/>
            <a:ext cx="1080120" cy="47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7504" y="188642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국별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CP/P </a:t>
            </a:r>
            <a:r>
              <a:rPr lang="ko-KR" altLang="en-US" sz="2400" b="1" dirty="0">
                <a:latin typeface="Arial Black" pitchFamily="34" charset="0"/>
              </a:rPr>
              <a:t>소개 </a:t>
            </a:r>
            <a:r>
              <a:rPr lang="en-US" altLang="ko-KR" sz="2400" b="1" dirty="0">
                <a:latin typeface="Arial Black" pitchFamily="34" charset="0"/>
              </a:rPr>
              <a:t>– </a:t>
            </a:r>
            <a:r>
              <a:rPr lang="ko-KR" altLang="en-US" sz="2400" b="1" dirty="0">
                <a:latin typeface="Arial Black" pitchFamily="34" charset="0"/>
              </a:rPr>
              <a:t>동아프리카 </a:t>
            </a:r>
            <a:r>
              <a:rPr lang="en-US" altLang="ko-KR" sz="2400" b="1" dirty="0">
                <a:latin typeface="Arial Black" pitchFamily="34" charset="0"/>
              </a:rPr>
              <a:t>6</a:t>
            </a:r>
            <a:r>
              <a:rPr lang="ko-KR" altLang="en-US" sz="2400" b="1" dirty="0" smtClean="0">
                <a:latin typeface="Arial Black" pitchFamily="34" charset="0"/>
              </a:rPr>
              <a:t>국</a:t>
            </a:r>
            <a:endParaRPr lang="en-US" altLang="ko-KR" sz="2400" b="1" dirty="0">
              <a:latin typeface="Arial Black" pitchFamily="34" charset="0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416379"/>
              </p:ext>
            </p:extLst>
          </p:nvPr>
        </p:nvGraphicFramePr>
        <p:xfrm>
          <a:off x="72604" y="1065357"/>
          <a:ext cx="8963892" cy="54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0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709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414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06805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국가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중점분야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성과지표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5025"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동아프리카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(6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err="1" smtClean="0">
                          <a:latin typeface="+mn-ea"/>
                          <a:ea typeface="+mn-ea"/>
                        </a:rPr>
                        <a:t>우간다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보건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교육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지역개발</a:t>
                      </a:r>
                    </a:p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교육 품질 제고를 위한 ‘교육 역량 강화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Two-Track’ </a:t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양성과정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(Pre-service)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또는 연수과정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(in-service)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을 이수한 교사 수 비율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지원 대상 교육기관의 교육과정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이수율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연수받은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교사 비율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지원학교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졸업률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지원 지역 여학생 취학 비율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지원시설 수혜자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문해율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40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지속가능 농촌개발 모델 확산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농업 생산량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농가 소득 증가율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농업 역량 강화 기술 교육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이수율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성별 구분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농산품 시장 출하 증가율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협동조합 참여 농가 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여성조합원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수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76578091"/>
                  </a:ext>
                </a:extLst>
              </a:tr>
              <a:tr h="1250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보편적 의료서비스 제공을 위한 통합적 보건시스템 구축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산모 및 신생아 사망률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감염병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유병률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보건 시설 인프라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개선율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학교 교사의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성생식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보건 및 권리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(SRHR)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교육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이수율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지역보건요원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(CHEWs)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의 양질의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성생식모자청소년보건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(RMNCAH)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서비스 제공 교육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이수율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1840342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모잠비크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교통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에너지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물관리</a:t>
                      </a: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및 보건위생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교육</a:t>
                      </a:r>
                    </a:p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모잠비크 경제성장을 위한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직업교육훈련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청년실업률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감소율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청년 경제활동 증가율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취약계층의 인권향상을 위한 보건의료 서비스 개선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 이하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아동사망률</a:t>
                      </a:r>
                      <a:endParaRPr lang="ko-KR" altLang="en-US" sz="110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자발적으로 여성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성적권리에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대한 결정을 내린 여성의 비율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13949267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자연재해 예방 및 대응능력 제고를 위한 수자원 관리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홍수피해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침수면적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밀도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예보정확도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471104933"/>
                  </a:ext>
                </a:extLst>
              </a:tr>
              <a:tr h="13716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케냐</a:t>
                      </a:r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기후변화 대응력 강화를 위한 안전한 </a:t>
                      </a: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식수보급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및 식량안보 프로그램 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가용 수자원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증가률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상수시설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보급률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농민조직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참여 농가 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개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371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미래 성장동력 확보를 위한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기술인력 양성지원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최근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년간 교육받은 성인 및 청소년 비율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연수받은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교사비율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13529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198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 flipV="1"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39999">
                <a:schemeClr val="accent1">
                  <a:lumMod val="20000"/>
                  <a:lumOff val="80000"/>
                </a:schemeClr>
              </a:gs>
              <a:gs pos="70000">
                <a:schemeClr val="accent5">
                  <a:lumMod val="20000"/>
                  <a:lumOff val="80000"/>
                </a:schemeClr>
              </a:gs>
              <a:gs pos="100000">
                <a:srgbClr val="FFEBF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790995"/>
            <a:ext cx="4644008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0" y="836712"/>
            <a:ext cx="9144000" cy="1588"/>
          </a:xfrm>
          <a:prstGeom prst="line">
            <a:avLst/>
          </a:prstGeom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237312"/>
            <a:ext cx="1080120" cy="47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7504" y="188642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latin typeface="Arial Black" pitchFamily="34" charset="0"/>
              </a:rPr>
              <a:t>국별</a:t>
            </a:r>
            <a:r>
              <a:rPr lang="ko-KR" altLang="en-US" sz="2400" b="1" dirty="0">
                <a:latin typeface="Arial Black" pitchFamily="34" charset="0"/>
              </a:rPr>
              <a:t> </a:t>
            </a:r>
            <a:r>
              <a:rPr lang="en-US" altLang="ko-KR" sz="2400" b="1" dirty="0">
                <a:latin typeface="Arial Black" pitchFamily="34" charset="0"/>
              </a:rPr>
              <a:t>CP/P </a:t>
            </a:r>
            <a:r>
              <a:rPr lang="ko-KR" altLang="en-US" sz="2400" b="1" dirty="0" smtClean="0">
                <a:latin typeface="Arial Black" pitchFamily="34" charset="0"/>
              </a:rPr>
              <a:t>소개 </a:t>
            </a:r>
            <a:r>
              <a:rPr lang="en-US" altLang="ko-KR" sz="2400" b="1" dirty="0" smtClean="0">
                <a:latin typeface="Arial Black" pitchFamily="34" charset="0"/>
              </a:rPr>
              <a:t>– </a:t>
            </a:r>
            <a:r>
              <a:rPr lang="ko-KR" altLang="en-US" sz="2400" b="1" dirty="0" err="1" smtClean="0">
                <a:latin typeface="Arial Black" pitchFamily="34" charset="0"/>
              </a:rPr>
              <a:t>중동중앙아</a:t>
            </a:r>
            <a:r>
              <a:rPr lang="en-US" altLang="ko-KR" sz="1600" b="1" dirty="0" smtClean="0">
                <a:latin typeface="Arial Black" pitchFamily="34" charset="0"/>
              </a:rPr>
              <a:t>(</a:t>
            </a:r>
            <a:r>
              <a:rPr lang="ko-KR" altLang="en-US" sz="1600" b="1" dirty="0" smtClean="0">
                <a:latin typeface="Arial Black" pitchFamily="34" charset="0"/>
              </a:rPr>
              <a:t>북아프리카 포함</a:t>
            </a:r>
            <a:r>
              <a:rPr lang="en-US" altLang="ko-KR" sz="1600" b="1" dirty="0" smtClean="0">
                <a:latin typeface="Arial Black" pitchFamily="34" charset="0"/>
              </a:rPr>
              <a:t>) </a:t>
            </a:r>
            <a:r>
              <a:rPr lang="en-US" altLang="ko-KR" sz="2400" b="1" dirty="0" smtClean="0">
                <a:latin typeface="Arial Black" pitchFamily="34" charset="0"/>
              </a:rPr>
              <a:t>10</a:t>
            </a:r>
            <a:r>
              <a:rPr lang="ko-KR" altLang="en-US" sz="2400" b="1" dirty="0" smtClean="0">
                <a:latin typeface="Arial Black" pitchFamily="34" charset="0"/>
              </a:rPr>
              <a:t>국</a:t>
            </a:r>
            <a:endParaRPr lang="en-US" altLang="ko-KR" sz="2400" b="1" dirty="0">
              <a:latin typeface="Arial Black" pitchFamily="34" charset="0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384327"/>
              </p:ext>
            </p:extLst>
          </p:nvPr>
        </p:nvGraphicFramePr>
        <p:xfrm>
          <a:off x="35496" y="836712"/>
          <a:ext cx="9001000" cy="6012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9685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7838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국가</a:t>
                      </a:r>
                      <a:r>
                        <a:rPr kumimoji="0" lang="en-US" altLang="ko-KR" sz="120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90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900" b="1" i="0" u="none" strike="noStrike" kern="1200" cap="none" spc="-15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중점분야</a:t>
                      </a:r>
                      <a:r>
                        <a:rPr kumimoji="0" lang="en-US" altLang="ko-KR" sz="90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200" b="1" i="0" u="none" strike="noStrike" kern="1200" cap="none" spc="-15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성과지표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9970">
                <a:tc rowSpan="11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중동중앙아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북아프리카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(10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모로코</a:t>
                      </a:r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자동차 분야 </a:t>
                      </a:r>
                      <a:r>
                        <a:rPr lang="ko-KR" altLang="en-US" sz="1100" b="1" spc="-150" dirty="0" err="1" smtClean="0">
                          <a:latin typeface="+mn-ea"/>
                          <a:ea typeface="+mn-ea"/>
                        </a:rPr>
                        <a:t>미래역량</a:t>
                      </a:r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 개발을 위한 직업기술교육</a:t>
                      </a:r>
                      <a:endParaRPr lang="ko-KR" altLang="en-US" sz="1100" b="1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err="1" smtClean="0">
                          <a:latin typeface="+mn-ea"/>
                          <a:ea typeface="+mn-ea"/>
                        </a:rPr>
                        <a:t>훈련받은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 교사 수</a:t>
                      </a:r>
                      <a:endParaRPr lang="en-US" altLang="ko-KR" sz="1050" spc="-15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졸업생 취업률</a:t>
                      </a:r>
                      <a:endParaRPr lang="ko-KR" altLang="en-US" sz="1050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99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신재생 에너지분야 연구개발 </a:t>
                      </a:r>
                      <a:r>
                        <a:rPr lang="en-US" altLang="ko-KR" sz="1100" b="1" spc="-150" dirty="0" smtClean="0">
                          <a:latin typeface="+mn-ea"/>
                          <a:ea typeface="+mn-ea"/>
                        </a:rPr>
                        <a:t>(R&amp;D) </a:t>
                      </a:r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인프라 구축 및 역량강화 지원</a:t>
                      </a:r>
                      <a:endParaRPr lang="ko-KR" altLang="en-US" sz="1100" b="1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지원 분야 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R&amp;D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전문 인력 수</a:t>
                      </a:r>
                      <a:endParaRPr lang="en-US" altLang="ko-KR" sz="1050" spc="-15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지원 분야 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R&amp;D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실적 수</a:t>
                      </a:r>
                      <a:endParaRPr lang="ko-KR" altLang="en-US" sz="1050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01495129"/>
                  </a:ext>
                </a:extLst>
              </a:tr>
              <a:tr h="356756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이집트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spc="-150" dirty="0" err="1" smtClean="0">
                          <a:latin typeface="+mn-ea"/>
                          <a:ea typeface="+mn-ea"/>
                        </a:rPr>
                        <a:t>청년고용을</a:t>
                      </a:r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 통한 산업발전 </a:t>
                      </a:r>
                      <a:endParaRPr lang="ko-KR" altLang="en-US" sz="1100" b="1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KOICA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프로그램을 통해 교육을 받은 청년들의 비율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spc="-150" dirty="0" err="1" smtClean="0">
                          <a:latin typeface="+mn-ea"/>
                          <a:ea typeface="+mn-ea"/>
                        </a:rPr>
                        <a:t>성별구분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표준성과지표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KOICA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프로그램을 이용한 청년들의 취업률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spc="-150" dirty="0" err="1" smtClean="0">
                          <a:latin typeface="+mn-ea"/>
                          <a:ea typeface="+mn-ea"/>
                        </a:rPr>
                        <a:t>신규지표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729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여성 지위향상 및 여성기업 육성</a:t>
                      </a:r>
                      <a:endParaRPr lang="ko-KR" altLang="en-US" sz="1100" b="1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성관계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spc="-150" dirty="0" err="1" smtClean="0">
                          <a:latin typeface="+mn-ea"/>
                          <a:ea typeface="+mn-ea"/>
                        </a:rPr>
                        <a:t>피임사용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재생산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spc="-150" dirty="0" err="1" smtClean="0">
                          <a:latin typeface="+mn-ea"/>
                          <a:ea typeface="+mn-ea"/>
                        </a:rPr>
                        <a:t>건강돌봄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 등에 대해 충분한 정보를 갖고 스스로 결정을 내린 여성의 비율 </a:t>
                      </a:r>
                      <a:endParaRPr lang="en-US" altLang="ko-KR" sz="1050" spc="-15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기술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성별 유형에 따라 정보통신기술을 갖고 있는 청년과 성인의 비율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spc="-150" dirty="0" err="1" smtClean="0">
                          <a:latin typeface="+mn-ea"/>
                          <a:ea typeface="+mn-ea"/>
                        </a:rPr>
                        <a:t>성별구분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KOICA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지원 프로그램 수혜자 중 취업 또는 창업을 준비하거나 완료한 여성의 수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spc="-150" dirty="0" err="1" smtClean="0">
                          <a:latin typeface="+mn-ea"/>
                          <a:ea typeface="+mn-ea"/>
                        </a:rPr>
                        <a:t>신규지표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필요시 </a:t>
                      </a:r>
                      <a:r>
                        <a:rPr lang="ko-KR" altLang="en-US" sz="1050" spc="-150" dirty="0" err="1" smtClean="0">
                          <a:latin typeface="+mn-ea"/>
                          <a:ea typeface="+mn-ea"/>
                        </a:rPr>
                        <a:t>성별구분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) </a:t>
                      </a:r>
                      <a:endParaRPr lang="ko-KR" altLang="en-US" sz="1050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17130240"/>
                  </a:ext>
                </a:extLst>
              </a:tr>
              <a:tr h="356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민주적</a:t>
                      </a:r>
                      <a:r>
                        <a:rPr lang="en-US" altLang="ko-KR" sz="1100" b="1" spc="-150" dirty="0" smtClean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효율적인 거버넌스 구축</a:t>
                      </a:r>
                      <a:endParaRPr lang="ko-KR" altLang="en-US" sz="1100" b="1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KOICA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프로그램을 통한 교육내용 현업 적용도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spc="-150" dirty="0" err="1" smtClean="0">
                          <a:latin typeface="+mn-ea"/>
                          <a:ea typeface="+mn-ea"/>
                        </a:rPr>
                        <a:t>핵심지표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전산업무 </a:t>
                      </a:r>
                      <a:r>
                        <a:rPr lang="ko-KR" altLang="en-US" sz="1050" spc="-150" dirty="0" err="1" smtClean="0">
                          <a:latin typeface="+mn-ea"/>
                          <a:ea typeface="+mn-ea"/>
                        </a:rPr>
                        <a:t>수행건수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 증가율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spc="-150" dirty="0" err="1" smtClean="0">
                          <a:latin typeface="+mn-ea"/>
                          <a:ea typeface="+mn-ea"/>
                        </a:rPr>
                        <a:t>표준지표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88826051"/>
                  </a:ext>
                </a:extLst>
              </a:tr>
              <a:tr h="36997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튀니지</a:t>
                      </a:r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전자정부 및 행정서비스 </a:t>
                      </a:r>
                      <a:r>
                        <a:rPr lang="ko-KR" altLang="en-US" sz="1100" b="1" spc="-150" dirty="0" err="1" smtClean="0">
                          <a:latin typeface="+mn-ea"/>
                          <a:ea typeface="+mn-ea"/>
                        </a:rPr>
                        <a:t>효과성</a:t>
                      </a:r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1" spc="-150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spc="-150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향상 프로그램</a:t>
                      </a:r>
                      <a:endParaRPr lang="ko-KR" altLang="en-US" sz="1100" b="1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전자정부 인프라 구축 여부 및 활용도 </a:t>
                      </a:r>
                      <a:endParaRPr lang="en-US" altLang="ko-KR" sz="1050" spc="-15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전자정부 및 행정서비스 신규 양성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역량 강화된 기술인력 수 </a:t>
                      </a:r>
                      <a:endParaRPr lang="ko-KR" altLang="en-US" sz="1050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99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양국 산업발전 및 일자리 창출</a:t>
                      </a:r>
                      <a:r>
                        <a:rPr lang="en-US" altLang="ko-KR" sz="1100" b="1" spc="-150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spc="-150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100" b="1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연수를 통한 현지인력강화 횟수 및 수혜자 수 </a:t>
                      </a:r>
                      <a:endParaRPr lang="en-US" altLang="ko-KR" sz="1050" spc="-15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글로벌 기업 </a:t>
                      </a:r>
                      <a:r>
                        <a:rPr lang="ko-KR" altLang="en-US" sz="1050" spc="-150" dirty="0" err="1" smtClean="0">
                          <a:latin typeface="+mn-ea"/>
                          <a:ea typeface="+mn-ea"/>
                        </a:rPr>
                        <a:t>경험공유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 횟수 및 글로벌 인재 양성 수 </a:t>
                      </a:r>
                      <a:endParaRPr lang="ko-KR" altLang="en-US" sz="1050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40106880"/>
                  </a:ext>
                </a:extLst>
              </a:tr>
              <a:tr h="4954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에너지 효율 개선 및 기후변화</a:t>
                      </a:r>
                      <a:r>
                        <a:rPr lang="en-US" altLang="ko-KR" sz="1100" b="1" spc="-150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spc="-150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100" b="1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에너지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기후변화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환경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프로젝트 지원을 통한 수혜자 수 </a:t>
                      </a:r>
                      <a:endParaRPr lang="en-US" altLang="ko-KR" sz="1050" spc="-15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신재생에너지 타당성 조사 보고서 발간 수</a:t>
                      </a:r>
                      <a:endParaRPr lang="en-US" altLang="ko-KR" sz="1050" spc="-15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기 지원 에너지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기후변화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환경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사업 모니터링 건 수</a:t>
                      </a:r>
                      <a:endParaRPr lang="ko-KR" altLang="en-US" sz="1050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57643695"/>
                  </a:ext>
                </a:extLst>
              </a:tr>
              <a:tr h="772972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알제리</a:t>
                      </a:r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거버넌스 개선 및 투명성 제고에 기여하는 공공행정 프로그램 </a:t>
                      </a:r>
                      <a:endParaRPr lang="ko-KR" altLang="en-US" sz="1100" b="1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err="1" smtClean="0">
                          <a:latin typeface="+mn-ea"/>
                          <a:ea typeface="+mn-ea"/>
                        </a:rPr>
                        <a:t>사법인력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 역량강화 교육을 수료한 법조인 및 공무원 수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, 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헌법정보화시스템 구축 후 등록된 판례 수 등</a:t>
                      </a:r>
                      <a:endParaRPr lang="en-US" altLang="ko-KR" sz="1050" spc="-15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err="1" smtClean="0">
                          <a:latin typeface="+mn-ea"/>
                          <a:ea typeface="+mn-ea"/>
                        </a:rPr>
                        <a:t>감사역량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 강화 교육 이수 공무원 수</a:t>
                      </a:r>
                      <a:endParaRPr lang="en-US" altLang="ko-KR" sz="1050" spc="-150" dirty="0" smtClean="0">
                        <a:latin typeface="+mn-ea"/>
                        <a:ea typeface="+mn-ea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구축된 전자정부 인프라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정부 통합 데이터 센터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통합 통신망 등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를 활용하는 정부부처 비중 및 행정 </a:t>
                      </a:r>
                      <a:r>
                        <a:rPr lang="ko-KR" altLang="en-US" sz="1050" spc="-150" dirty="0" err="1" smtClean="0">
                          <a:latin typeface="+mn-ea"/>
                          <a:ea typeface="+mn-ea"/>
                        </a:rPr>
                        <a:t>전자화로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 절감된 업무 처리 시간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997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산업다변화와 </a:t>
                      </a:r>
                      <a:r>
                        <a:rPr lang="ko-KR" altLang="en-US" sz="1100" b="1" spc="-150" dirty="0" err="1" smtClean="0">
                          <a:latin typeface="+mn-ea"/>
                          <a:ea typeface="+mn-ea"/>
                        </a:rPr>
                        <a:t>여성역량</a:t>
                      </a:r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 강화에 공동 기여하는 직업 훈련 프로그램</a:t>
                      </a:r>
                      <a:endParaRPr lang="ko-KR" altLang="en-US" sz="1100" b="1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구축된 직업훈련원 수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수혜자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교육생 수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spc="-150" dirty="0" err="1" smtClean="0">
                          <a:latin typeface="+mn-ea"/>
                          <a:ea typeface="+mn-ea"/>
                        </a:rPr>
                        <a:t>훈련받은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 교원 수 </a:t>
                      </a:r>
                      <a:endParaRPr lang="en-US" altLang="ko-KR" sz="1050" spc="-15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성별에 따른 공식적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비공식적 교육훈련을 받은 청년과 성인의 비율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젠더 지표 개선 비율</a:t>
                      </a:r>
                      <a:endParaRPr lang="ko-KR" altLang="en-US" sz="1050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997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전지구적 의제의 혁신적 해결 활성화에 기여하는 환경 분야 프로그램 </a:t>
                      </a:r>
                      <a:endParaRPr lang="ko-KR" altLang="en-US" sz="1100" b="1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CTS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프로그램 참여기업 수</a:t>
                      </a:r>
                      <a:endParaRPr lang="en-US" altLang="ko-KR" sz="1050" spc="-15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협력국 현지기술혁신센터를 기반으로 한 기술개발 건수 및 창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취업 수 </a:t>
                      </a:r>
                      <a:endParaRPr lang="ko-KR" altLang="en-US" sz="1050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087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 flipV="1"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39999">
                <a:schemeClr val="accent1">
                  <a:lumMod val="20000"/>
                  <a:lumOff val="80000"/>
                </a:schemeClr>
              </a:gs>
              <a:gs pos="70000">
                <a:schemeClr val="accent5">
                  <a:lumMod val="20000"/>
                  <a:lumOff val="80000"/>
                </a:schemeClr>
              </a:gs>
              <a:gs pos="100000">
                <a:srgbClr val="FFEBF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790995"/>
            <a:ext cx="4644008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0" y="836712"/>
            <a:ext cx="9144000" cy="1588"/>
          </a:xfrm>
          <a:prstGeom prst="line">
            <a:avLst/>
          </a:prstGeom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237312"/>
            <a:ext cx="1080120" cy="47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7504" y="188642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국별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CP/P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소개 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– </a:t>
            </a:r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중동중앙아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북아프리카 포함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)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10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국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991213"/>
              </p:ext>
            </p:extLst>
          </p:nvPr>
        </p:nvGraphicFramePr>
        <p:xfrm>
          <a:off x="35496" y="940649"/>
          <a:ext cx="9001000" cy="562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63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99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4644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49203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국가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중점분야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성과지표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9941">
                <a:tc rowSpan="9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중동중앙아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북아프리카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(10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우즈베키스탄</a:t>
                      </a:r>
                      <a:endParaRPr lang="en-US" altLang="ko-KR" sz="18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교육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물관리</a:t>
                      </a: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및 보건위생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공공행정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직업기술교육시스템 강화 및 기술교육기관 선도모델 구축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직업기술교육 시스템 강화 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기술교육 선도모델 구축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여성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장애인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학교 밖 아동지원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7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양질의 의료서비스 지원 및 질병 예방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대응을 위한 역량강화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소아의료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인프라개선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및 역량강화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감염병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예방 및 대응역량강화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9120599"/>
                  </a:ext>
                </a:extLst>
              </a:tr>
              <a:tr h="5399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행정시스템 현대화 및 </a:t>
                      </a:r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행정역량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강화를 통한 포용적 성장 지원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공무원 인적역량강화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행정부처 효율성 향상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경제의 경쟁력 강화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28895507"/>
                  </a:ext>
                </a:extLst>
              </a:tr>
              <a:tr h="539941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err="1" smtClean="0">
                          <a:latin typeface="+mn-ea"/>
                          <a:ea typeface="+mn-ea"/>
                        </a:rPr>
                        <a:t>아제르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800" b="1" dirty="0" err="1" smtClean="0">
                          <a:latin typeface="+mn-ea"/>
                          <a:ea typeface="+mn-ea"/>
                        </a:rPr>
                        <a:t>바이잔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통신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물관리</a:t>
                      </a: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및 보건위생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공공행정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지역개발</a:t>
                      </a:r>
                      <a:endParaRPr lang="ko-KR" altLang="en-US" sz="1050" b="1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농촌에서 도시로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도시에서 농촌으로’ 지역의  균형적 발전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농업소득 증가율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농산품 시장 출하 증가율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 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취약계층 소득 증가율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 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9968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여성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난민 등 취약계층 삶의 질 개선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상수시설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보급률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15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-49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 여성 중 성관계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피임 사용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재생산 건강 돌봄 등에 대해 충분한 정보를 갖고 스스로 결정을 내린 여성의 비율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폭력 유형 및 연령 별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15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 이상 여성 중 최근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개월 동안 파트너에 의한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신체적∙성적∙심리적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폭력을 경험한 비율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취약계층 소득 증가율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 </a:t>
                      </a:r>
                      <a:endParaRPr lang="ko-KR" altLang="en-US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58517523"/>
                  </a:ext>
                </a:extLst>
              </a:tr>
              <a:tr h="6922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성장을 위한 혁신 고도화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인프라 활용도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해당 시스템으로 통합된 업무 비중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 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IT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서비스 접근성 및 품질에 대한 만족도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점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사업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수혜인원에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의해 수립된 신규 과학기술 혁신 정책 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건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 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기술 창업 및 신규일자리 창출 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건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78015078"/>
                  </a:ext>
                </a:extLst>
              </a:tr>
              <a:tr h="38765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err="1" smtClean="0">
                          <a:latin typeface="+mn-ea"/>
                          <a:ea typeface="+mn-ea"/>
                        </a:rPr>
                        <a:t>키르기즈스탄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포용적 개발을 위한 디지털 파트너십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행정 처리시간 감소율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IT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서비스 접근성 및 품질 만족도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7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포용적이고 </a:t>
                      </a: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지속가능한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농촌개발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참여주민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소득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증대율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유기농경지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면적 증가율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5496357"/>
                  </a:ext>
                </a:extLst>
              </a:tr>
              <a:tr h="387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사람중심 역량 개발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화재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대응시간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단축율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교육 훈련 이수자 만족도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522589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104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 flipV="1"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39999">
                <a:schemeClr val="accent1">
                  <a:lumMod val="20000"/>
                  <a:lumOff val="80000"/>
                </a:schemeClr>
              </a:gs>
              <a:gs pos="70000">
                <a:schemeClr val="accent5">
                  <a:lumMod val="20000"/>
                  <a:lumOff val="80000"/>
                </a:schemeClr>
              </a:gs>
              <a:gs pos="100000">
                <a:srgbClr val="FFEBF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790995"/>
            <a:ext cx="4644008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0" y="836712"/>
            <a:ext cx="9144000" cy="1588"/>
          </a:xfrm>
          <a:prstGeom prst="line">
            <a:avLst/>
          </a:prstGeom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237312"/>
            <a:ext cx="1080120" cy="47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7504" y="188642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국별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CP/P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소개 </a:t>
            </a:r>
            <a:r>
              <a:rPr lang="en-US" altLang="ko-KR" sz="2400" b="1" dirty="0" smtClean="0">
                <a:solidFill>
                  <a:prstClr val="black"/>
                </a:solidFill>
                <a:latin typeface="Arial Black" pitchFamily="34" charset="0"/>
              </a:rPr>
              <a:t>– </a:t>
            </a:r>
            <a:r>
              <a:rPr lang="ko-KR" altLang="en-US" sz="2400" b="1" dirty="0" err="1">
                <a:solidFill>
                  <a:prstClr val="black"/>
                </a:solidFill>
                <a:latin typeface="Arial Black" pitchFamily="34" charset="0"/>
              </a:rPr>
              <a:t>중동중앙아</a:t>
            </a:r>
            <a:r>
              <a:rPr lang="en-US" altLang="ko-KR" sz="1600" b="1" dirty="0">
                <a:solidFill>
                  <a:prstClr val="black"/>
                </a:solidFill>
                <a:latin typeface="Arial Black" pitchFamily="34" charset="0"/>
              </a:rPr>
              <a:t>(</a:t>
            </a:r>
            <a:r>
              <a:rPr lang="ko-KR" altLang="en-US" sz="1600" b="1" dirty="0">
                <a:solidFill>
                  <a:prstClr val="black"/>
                </a:solidFill>
                <a:latin typeface="Arial Black" pitchFamily="34" charset="0"/>
              </a:rPr>
              <a:t>북아프리카 포함</a:t>
            </a:r>
            <a:r>
              <a:rPr lang="en-US" altLang="ko-KR" sz="1600" b="1" dirty="0">
                <a:solidFill>
                  <a:prstClr val="black"/>
                </a:solidFill>
                <a:latin typeface="Arial Black" pitchFamily="34" charset="0"/>
              </a:rPr>
              <a:t>) </a:t>
            </a:r>
            <a:r>
              <a:rPr lang="en-US" altLang="ko-KR" sz="2400" b="1" dirty="0">
                <a:solidFill>
                  <a:prstClr val="black"/>
                </a:solidFill>
                <a:latin typeface="Arial Black" pitchFamily="34" charset="0"/>
              </a:rPr>
              <a:t>10</a:t>
            </a:r>
            <a:r>
              <a:rPr lang="ko-KR" altLang="en-US" sz="2400" b="1" dirty="0" smtClean="0">
                <a:solidFill>
                  <a:prstClr val="black"/>
                </a:solidFill>
                <a:latin typeface="Arial Black" pitchFamily="34" charset="0"/>
              </a:rPr>
              <a:t>국</a:t>
            </a:r>
            <a:endParaRPr lang="en-US" altLang="ko-KR" sz="2400" b="1" dirty="0">
              <a:solidFill>
                <a:prstClr val="black"/>
              </a:solidFill>
              <a:latin typeface="Arial Black" pitchFamily="34" charset="0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300677"/>
              </p:ext>
            </p:extLst>
          </p:nvPr>
        </p:nvGraphicFramePr>
        <p:xfrm>
          <a:off x="35496" y="940649"/>
          <a:ext cx="90010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1358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국가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중점분야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성과지표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1283"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중동중앙아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북아프리카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(10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요르단</a:t>
                      </a:r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안전하고 효율적인 상수도 구축 체계 구축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상수시설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보급률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가용 수자원 증가율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상수도 운영체계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효율화율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12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난민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취약계층 지원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전체 수혜자 중 난민 비율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 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전체 수혜자 중 여성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청소년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아동 비율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50286879"/>
                  </a:ext>
                </a:extLst>
              </a:tr>
              <a:tr h="282112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팔레스타인</a:t>
                      </a:r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청년 실업률 감소를 위한 직업훈련 기술교육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지원기관 졸업자 취업률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지원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스타트업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기업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생존률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21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취약 계층에 대한 포괄적 보건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의료 서비스 개선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개선된 식수 공급 및 위생시설 수혜자 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지원 지역 내 외상 예방가능사망률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25848125"/>
                  </a:ext>
                </a:extLst>
              </a:tr>
              <a:tr h="2821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굿 거버넌스 구축을 위한 정부 역량 강화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교육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연수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내용 현업 적용도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인프라 활용도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전자정부 시스템으로 통합된 업무 비중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21623645"/>
                  </a:ext>
                </a:extLst>
              </a:tr>
              <a:tr h="614602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이라크</a:t>
                      </a:r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선진 기술 전수를 통한 의료서비스 접근성 향상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병원 입원 환자 사망률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사망자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입원환자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감소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구축된 병원 이용 환자 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유아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사망수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(1,000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명당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감소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심혈관 질환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암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당뇨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호흡기 질환 등으로 인한 사망률 감소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병상 보급 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(1,000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명당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037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우수한 기술인력 양성을 통한 이라크 산업발전 기여 프로그램 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구축된 직업훈련원 졸업생 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직업훈련원 졸업생 취업률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[SDG 8.5]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전체실업률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감소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[SDG 8.6]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청년층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(15~24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실업률 감소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08277854"/>
                  </a:ext>
                </a:extLst>
              </a:tr>
              <a:tr h="5037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사람 중심의 포용적 개발 지원 프로그램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국내 피난민 지원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프로그램으로 창출된 일자리 수 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지원 직업훈련 프로그램 졸업생 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소규모 사업 지속가능 정도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폐업률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개업률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이라크 국내 피난민 수 감소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35862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295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 flipV="1"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39999">
                <a:schemeClr val="accent1">
                  <a:lumMod val="20000"/>
                  <a:lumOff val="80000"/>
                </a:schemeClr>
              </a:gs>
              <a:gs pos="70000">
                <a:schemeClr val="accent5">
                  <a:lumMod val="20000"/>
                  <a:lumOff val="80000"/>
                </a:schemeClr>
              </a:gs>
              <a:gs pos="100000">
                <a:srgbClr val="FFEBF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790995"/>
            <a:ext cx="4644008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0" y="836712"/>
            <a:ext cx="9144000" cy="1588"/>
          </a:xfrm>
          <a:prstGeom prst="line">
            <a:avLst/>
          </a:prstGeom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237312"/>
            <a:ext cx="1080120" cy="47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7504" y="188642"/>
            <a:ext cx="9036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2400" b="1" dirty="0" err="1" smtClean="0">
                <a:latin typeface="Arial Black" pitchFamily="34" charset="0"/>
              </a:rPr>
              <a:t>국별</a:t>
            </a:r>
            <a:r>
              <a:rPr lang="ko-KR" altLang="en-US" sz="2400" b="1" dirty="0" smtClean="0">
                <a:latin typeface="Arial Black" pitchFamily="34" charset="0"/>
              </a:rPr>
              <a:t> </a:t>
            </a:r>
            <a:r>
              <a:rPr lang="en-US" altLang="ko-KR" sz="2400" b="1" dirty="0" smtClean="0">
                <a:latin typeface="Arial Black" pitchFamily="34" charset="0"/>
              </a:rPr>
              <a:t>CP/P </a:t>
            </a:r>
            <a:r>
              <a:rPr lang="ko-KR" altLang="en-US" sz="2400" b="1" dirty="0" smtClean="0">
                <a:latin typeface="Arial Black" pitchFamily="34" charset="0"/>
              </a:rPr>
              <a:t>소개 </a:t>
            </a:r>
            <a:r>
              <a:rPr lang="en-US" altLang="ko-KR" sz="2400" b="1" dirty="0">
                <a:solidFill>
                  <a:prstClr val="black"/>
                </a:solidFill>
                <a:latin typeface="Arial Black" pitchFamily="34" charset="0"/>
              </a:rPr>
              <a:t>– </a:t>
            </a:r>
            <a:r>
              <a:rPr lang="ko-KR" altLang="en-US" sz="2400" b="1" dirty="0" smtClean="0">
                <a:solidFill>
                  <a:prstClr val="black"/>
                </a:solidFill>
                <a:latin typeface="Arial Black" pitchFamily="34" charset="0"/>
              </a:rPr>
              <a:t>동남아시아 </a:t>
            </a:r>
            <a:r>
              <a:rPr lang="en-US" altLang="ko-KR" sz="2400" b="1" dirty="0" smtClean="0">
                <a:solidFill>
                  <a:prstClr val="black"/>
                </a:solidFill>
                <a:latin typeface="Arial Black" pitchFamily="34" charset="0"/>
              </a:rPr>
              <a:t>7</a:t>
            </a:r>
            <a:r>
              <a:rPr lang="ko-KR" altLang="en-US" sz="2400" b="1" dirty="0" smtClean="0">
                <a:solidFill>
                  <a:prstClr val="black"/>
                </a:solidFill>
                <a:latin typeface="Arial Black" pitchFamily="34" charset="0"/>
              </a:rPr>
              <a:t>국</a:t>
            </a:r>
            <a:endParaRPr lang="en-US" altLang="ko-KR" sz="2400" b="1" dirty="0">
              <a:solidFill>
                <a:prstClr val="black"/>
              </a:solidFill>
              <a:latin typeface="Arial Black" pitchFamily="34" charset="0"/>
            </a:endParaRPr>
          </a:p>
          <a:p>
            <a:endParaRPr lang="en-US" altLang="ko-KR" sz="2400" b="1" dirty="0" smtClean="0">
              <a:latin typeface="Arial Black" pitchFamily="34" charset="0"/>
            </a:endParaRPr>
          </a:p>
          <a:p>
            <a:endParaRPr lang="en-US" altLang="ko-KR" sz="2400" b="1" dirty="0">
              <a:latin typeface="Arial Black" pitchFamily="34" charset="0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428293"/>
              </p:ext>
            </p:extLst>
          </p:nvPr>
        </p:nvGraphicFramePr>
        <p:xfrm>
          <a:off x="71594" y="913470"/>
          <a:ext cx="9001000" cy="589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9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9596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187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1793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221369">
                  <a:extLst>
                    <a:ext uri="{9D8B030D-6E8A-4147-A177-3AD203B41FA5}">
                      <a16:colId xmlns:a16="http://schemas.microsoft.com/office/drawing/2014/main" xmlns="" val="829815779"/>
                    </a:ext>
                  </a:extLst>
                </a:gridCol>
              </a:tblGrid>
              <a:tr h="256555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국가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중점분야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성과지표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9085">
                <a:tc rowSpan="1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동남아시아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(7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베트남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교통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교육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물관리</a:t>
                      </a: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및 보건위생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공공행정</a:t>
                      </a:r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중부지역 스마트시티 밸리 구축을 통한 도시개발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spc="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해당 지역 주민의 도시 접근성 개선 </a:t>
                      </a:r>
                      <a:endParaRPr lang="ko-KR" altLang="en-US" sz="1100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23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균형성장을 견인하는 포용적 교통 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spc="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베트남 정부의 교통인프라 개발 역량 향상 </a:t>
                      </a:r>
                      <a:endParaRPr lang="ko-KR" altLang="en-US" sz="1100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7677103"/>
                  </a:ext>
                </a:extLst>
              </a:tr>
              <a:tr h="2423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포용적 개발을 위한 디지털 파트너십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베트남 정부의 투명하고 효과적인 행정서비스 전달체계 확보</a:t>
                      </a:r>
                      <a:endParaRPr lang="en-US" altLang="ko-KR" sz="1100" spc="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7848791"/>
                  </a:ext>
                </a:extLst>
              </a:tr>
              <a:tr h="3990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포용적이고 </a:t>
                      </a:r>
                      <a:r>
                        <a:rPr lang="ko-KR" altLang="en-US" sz="1100" b="1" spc="0" dirty="0" err="1" smtClean="0">
                          <a:latin typeface="+mn-ea"/>
                          <a:ea typeface="+mn-ea"/>
                        </a:rPr>
                        <a:t>지속가능한</a:t>
                      </a:r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 농촌개발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spc="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수혜지역 소득증대를 통한 자립적이고 포용적인 </a:t>
                      </a:r>
                      <a:r>
                        <a:rPr lang="ko-KR" altLang="en-US" sz="1100" spc="0" dirty="0" err="1" smtClean="0">
                          <a:latin typeface="+mn-ea"/>
                          <a:ea typeface="+mn-ea"/>
                        </a:rPr>
                        <a:t>농촌공동체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 구축</a:t>
                      </a:r>
                      <a:endParaRPr lang="ko-KR" altLang="en-US" sz="1100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1772549"/>
                  </a:ext>
                </a:extLst>
              </a:tr>
              <a:tr h="555869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미얀마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교통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에너지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공공행정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지역개발</a:t>
                      </a:r>
                      <a:endParaRPr lang="ko-KR" altLang="en-US" sz="105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포용적이고 </a:t>
                      </a:r>
                      <a:r>
                        <a:rPr lang="ko-KR" altLang="en-US" sz="1100" b="1" spc="0" dirty="0" err="1" smtClean="0">
                          <a:latin typeface="+mn-ea"/>
                          <a:ea typeface="+mn-ea"/>
                        </a:rPr>
                        <a:t>지속가능한</a:t>
                      </a:r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 농촌개발 </a:t>
                      </a:r>
                      <a:endParaRPr lang="en-US" altLang="ko-KR" sz="1100" b="1" spc="0" dirty="0" smtClean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spc="0" dirty="0" err="1" smtClean="0">
                          <a:latin typeface="+mn-ea"/>
                          <a:ea typeface="+mn-ea"/>
                        </a:rPr>
                        <a:t>농민조직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 결성</a:t>
                      </a:r>
                      <a:r>
                        <a:rPr lang="en-US" altLang="ko-KR" sz="1100" spc="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참여율</a:t>
                      </a:r>
                      <a:endParaRPr lang="en-US" altLang="ko-KR" sz="1100" spc="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 농가소득 및 </a:t>
                      </a:r>
                      <a:r>
                        <a:rPr lang="ko-KR" altLang="en-US" sz="1100" spc="0" dirty="0" err="1" smtClean="0">
                          <a:latin typeface="+mn-ea"/>
                          <a:ea typeface="+mn-ea"/>
                        </a:rPr>
                        <a:t>저축액</a:t>
                      </a:r>
                      <a:endParaRPr lang="ko-KR" altLang="en-US" sz="1100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제도 및 연구역량강화</a:t>
                      </a:r>
                      <a:endParaRPr lang="en-US" altLang="ko-KR" sz="1100" spc="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전수된 영농기술</a:t>
                      </a:r>
                      <a:endParaRPr lang="en-US" altLang="ko-KR" sz="1100" spc="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주민</a:t>
                      </a:r>
                      <a:r>
                        <a:rPr lang="en-US" altLang="ko-KR" sz="1100" spc="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공무원 교육훈련 </a:t>
                      </a:r>
                      <a:r>
                        <a:rPr lang="ko-KR" altLang="en-US" sz="1100" spc="0" dirty="0" err="1" smtClean="0">
                          <a:latin typeface="+mn-ea"/>
                          <a:ea typeface="+mn-ea"/>
                        </a:rPr>
                        <a:t>이수율</a:t>
                      </a:r>
                      <a:endParaRPr lang="ko-KR" altLang="en-US" sz="1100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126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평화정착 및 민주적 </a:t>
                      </a:r>
                      <a:r>
                        <a:rPr lang="ko-KR" altLang="en-US" sz="1100" b="1" spc="0" dirty="0" err="1" smtClean="0">
                          <a:latin typeface="+mn-ea"/>
                          <a:ea typeface="+mn-ea"/>
                        </a:rPr>
                        <a:t>제도강화</a:t>
                      </a:r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 프로그램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행정정보 정보화 </a:t>
                      </a:r>
                      <a:r>
                        <a:rPr lang="en-US" altLang="ko-KR" sz="1100" spc="0" dirty="0" smtClean="0">
                          <a:latin typeface="+mn-ea"/>
                          <a:ea typeface="+mn-ea"/>
                        </a:rPr>
                        <a:t>DB </a:t>
                      </a:r>
                      <a:r>
                        <a:rPr lang="ko-KR" altLang="en-US" sz="1100" spc="0" dirty="0" err="1" smtClean="0">
                          <a:latin typeface="+mn-ea"/>
                          <a:ea typeface="+mn-ea"/>
                        </a:rPr>
                        <a:t>구축비율</a:t>
                      </a:r>
                      <a:endParaRPr lang="en-US" altLang="ko-KR" sz="1100" spc="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행정업무 소요시간 단축</a:t>
                      </a:r>
                      <a:endParaRPr lang="en-US" altLang="ko-KR" sz="1100" spc="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시민 </a:t>
                      </a:r>
                      <a:r>
                        <a:rPr lang="ko-KR" altLang="en-US" sz="1100" spc="0" dirty="0" err="1" smtClean="0">
                          <a:latin typeface="+mn-ea"/>
                          <a:ea typeface="+mn-ea"/>
                        </a:rPr>
                        <a:t>정보접근성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 향상</a:t>
                      </a:r>
                      <a:endParaRPr lang="ko-KR" altLang="en-US" sz="1100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형사사법 서비스 품질향상</a:t>
                      </a:r>
                      <a:endParaRPr lang="en-US" altLang="ko-KR" sz="1100" spc="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기초 공공서비스 및 사회안전 서비스 수혜자 확대</a:t>
                      </a:r>
                      <a:endParaRPr lang="en-US" altLang="ko-KR" sz="1100" spc="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분쟁</a:t>
                      </a:r>
                      <a:r>
                        <a:rPr lang="en-US" altLang="ko-KR" sz="1100" spc="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갈등 피해 감소 등</a:t>
                      </a:r>
                      <a:endParaRPr lang="ko-KR" altLang="en-US" sz="1100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86182801"/>
                  </a:ext>
                </a:extLst>
              </a:tr>
              <a:tr h="5558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균형성장을 견인하는 포용적 교통 </a:t>
                      </a:r>
                      <a:r>
                        <a:rPr lang="en-US" altLang="ko-KR" sz="1100" b="1" spc="0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spc="0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spc="0" dirty="0" err="1" smtClean="0">
                          <a:latin typeface="+mn-ea"/>
                          <a:ea typeface="+mn-ea"/>
                        </a:rPr>
                        <a:t>지원결과</a:t>
                      </a:r>
                      <a:r>
                        <a:rPr lang="en-US" altLang="ko-KR" sz="1100" spc="0" dirty="0" smtClean="0">
                          <a:latin typeface="+mn-ea"/>
                          <a:ea typeface="+mn-ea"/>
                        </a:rPr>
                        <a:t>(MP, FS) 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활용도</a:t>
                      </a:r>
                      <a:endParaRPr lang="en-US" altLang="ko-KR" sz="1100" spc="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운행시간 감소율</a:t>
                      </a:r>
                      <a:endParaRPr lang="en-US" altLang="ko-KR" sz="1100" spc="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교통사고 발생건수 감소율</a:t>
                      </a:r>
                      <a:endParaRPr lang="ko-KR" altLang="en-US" sz="1100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9542253"/>
                  </a:ext>
                </a:extLst>
              </a:tr>
              <a:tr h="5558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더 나은 미래를 위한 고등교육 </a:t>
                      </a:r>
                      <a:r>
                        <a:rPr lang="en-US" altLang="ko-KR" sz="1100" b="1" spc="0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spc="0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교육제도 및 정책역량 </a:t>
                      </a:r>
                      <a:r>
                        <a:rPr lang="ko-KR" altLang="en-US" sz="1100" spc="0" dirty="0" err="1" smtClean="0">
                          <a:latin typeface="+mn-ea"/>
                          <a:ea typeface="+mn-ea"/>
                        </a:rPr>
                        <a:t>강화율</a:t>
                      </a:r>
                      <a:endParaRPr lang="en-US" altLang="ko-KR" sz="1100" spc="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인적</a:t>
                      </a:r>
                      <a:r>
                        <a:rPr lang="en-US" altLang="ko-KR" sz="1100" spc="0" dirty="0" smtClean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물적 인프라 개선 건수</a:t>
                      </a:r>
                      <a:endParaRPr lang="en-US" altLang="ko-KR" sz="1100" spc="0" dirty="0" smtClean="0">
                        <a:latin typeface="+mn-ea"/>
                        <a:ea typeface="+mn-ea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수혜자 및 교육생 수</a:t>
                      </a:r>
                      <a:r>
                        <a:rPr lang="en-US" altLang="ko-KR" sz="1100" spc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여성</a:t>
                      </a:r>
                      <a:r>
                        <a:rPr lang="en-US" altLang="ko-KR" sz="1100" spc="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장애인 등 취약계층 포함</a:t>
                      </a:r>
                      <a:r>
                        <a:rPr lang="en-US" altLang="ko-KR" sz="1100" spc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52592987"/>
                  </a:ext>
                </a:extLst>
              </a:tr>
              <a:tr h="399085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라오스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물관리</a:t>
                      </a: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및 보건위생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에너지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교육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지역개발</a:t>
                      </a:r>
                      <a:endParaRPr lang="ko-KR" altLang="en-US" sz="18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포용적이고 </a:t>
                      </a:r>
                      <a:r>
                        <a:rPr lang="ko-KR" altLang="en-US" sz="1100" b="1" spc="0" dirty="0" err="1" smtClean="0">
                          <a:latin typeface="+mn-ea"/>
                          <a:ea typeface="+mn-ea"/>
                        </a:rPr>
                        <a:t>지속가능한</a:t>
                      </a:r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 농촌개발 </a:t>
                      </a:r>
                      <a:endParaRPr lang="en-US" altLang="ko-KR" sz="1100" b="1" spc="0" dirty="0" smtClean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 수혜지역 농가소득 </a:t>
                      </a:r>
                      <a:r>
                        <a:rPr lang="ko-KR" altLang="en-US" sz="1100" spc="0" dirty="0" err="1" smtClean="0">
                          <a:latin typeface="+mn-ea"/>
                          <a:ea typeface="+mn-ea"/>
                        </a:rPr>
                        <a:t>증대율</a:t>
                      </a:r>
                      <a:endParaRPr lang="en-US" altLang="ko-KR" sz="1100" spc="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 농촌지역 불발탄 피해자 경제활동 증가율</a:t>
                      </a:r>
                      <a:endParaRPr lang="ko-KR" altLang="en-US" sz="1100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9085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더 나은 미래를 위한 고등교육</a:t>
                      </a:r>
                      <a:r>
                        <a:rPr lang="en-US" altLang="ko-KR" sz="1100" b="1" spc="0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spc="0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spc="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고등교육기관 교사의 </a:t>
                      </a:r>
                      <a:r>
                        <a:rPr lang="ko-KR" altLang="en-US" sz="1100" spc="0" dirty="0" err="1" smtClean="0">
                          <a:latin typeface="+mn-ea"/>
                          <a:ea typeface="+mn-ea"/>
                        </a:rPr>
                        <a:t>석박사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 학위 보유 </a:t>
                      </a:r>
                      <a:r>
                        <a:rPr lang="ko-KR" altLang="en-US" sz="1100" spc="0" dirty="0" err="1" smtClean="0">
                          <a:latin typeface="+mn-ea"/>
                          <a:ea typeface="+mn-ea"/>
                        </a:rPr>
                        <a:t>증대율</a:t>
                      </a:r>
                      <a:endParaRPr lang="ko-KR" altLang="en-US" sz="1100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9085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더 나은 모자보건 서비스를 위한 보건시스템 강화 프로그램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spc="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향상된 보건서비스의 질</a:t>
                      </a:r>
                      <a:endParaRPr lang="en-US" altLang="ko-KR" sz="1100" spc="0" dirty="0" smtClean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100" spc="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보건 서비스 </a:t>
                      </a:r>
                      <a:r>
                        <a:rPr lang="ko-KR" altLang="en-US" sz="1100" spc="0" dirty="0" err="1" smtClean="0">
                          <a:latin typeface="+mn-ea"/>
                          <a:ea typeface="+mn-ea"/>
                        </a:rPr>
                        <a:t>이용율</a:t>
                      </a:r>
                      <a:endParaRPr lang="ko-KR" altLang="en-US" sz="1100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9085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균형성장을 견인하는 포용적 교통 </a:t>
                      </a:r>
                      <a:endParaRPr lang="en-US" altLang="ko-KR" sz="1100" b="1" spc="0" dirty="0" smtClean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spc="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내륙 교통 </a:t>
                      </a:r>
                      <a:r>
                        <a:rPr lang="ko-KR" altLang="en-US" sz="1100" spc="0" dirty="0" err="1" smtClean="0">
                          <a:latin typeface="+mn-ea"/>
                          <a:ea typeface="+mn-ea"/>
                        </a:rPr>
                        <a:t>접근성</a:t>
                      </a:r>
                      <a:r>
                        <a:rPr lang="ko-KR" altLang="en-US" sz="1100" spc="0" dirty="0" smtClean="0">
                          <a:latin typeface="+mn-ea"/>
                          <a:ea typeface="+mn-ea"/>
                        </a:rPr>
                        <a:t> 향상</a:t>
                      </a:r>
                      <a:endParaRPr lang="ko-KR" altLang="en-US" sz="1100" spc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087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 flipV="1"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39999">
                <a:schemeClr val="accent1">
                  <a:lumMod val="20000"/>
                  <a:lumOff val="80000"/>
                </a:schemeClr>
              </a:gs>
              <a:gs pos="70000">
                <a:schemeClr val="accent5">
                  <a:lumMod val="20000"/>
                  <a:lumOff val="80000"/>
                </a:schemeClr>
              </a:gs>
              <a:gs pos="100000">
                <a:srgbClr val="FFEBF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790995"/>
            <a:ext cx="4644008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0" y="836712"/>
            <a:ext cx="9144000" cy="1588"/>
          </a:xfrm>
          <a:prstGeom prst="line">
            <a:avLst/>
          </a:prstGeom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237312"/>
            <a:ext cx="1080120" cy="47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7504" y="188642"/>
            <a:ext cx="9036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2400" b="1" dirty="0" err="1" smtClean="0">
                <a:latin typeface="Arial Black" pitchFamily="34" charset="0"/>
              </a:rPr>
              <a:t>국별</a:t>
            </a:r>
            <a:r>
              <a:rPr lang="ko-KR" altLang="en-US" sz="2400" b="1" dirty="0" smtClean="0">
                <a:latin typeface="Arial Black" pitchFamily="34" charset="0"/>
              </a:rPr>
              <a:t> </a:t>
            </a:r>
            <a:r>
              <a:rPr lang="en-US" altLang="ko-KR" sz="2400" b="1" dirty="0" smtClean="0">
                <a:latin typeface="Arial Black" pitchFamily="34" charset="0"/>
              </a:rPr>
              <a:t>CP/P </a:t>
            </a:r>
            <a:r>
              <a:rPr lang="ko-KR" altLang="en-US" sz="2400" b="1" dirty="0" smtClean="0">
                <a:latin typeface="Arial Black" pitchFamily="34" charset="0"/>
              </a:rPr>
              <a:t>소개 </a:t>
            </a:r>
            <a:r>
              <a:rPr lang="en-US" altLang="ko-KR" sz="2400" b="1" dirty="0">
                <a:solidFill>
                  <a:prstClr val="black"/>
                </a:solidFill>
                <a:latin typeface="Arial Black" pitchFamily="34" charset="0"/>
              </a:rPr>
              <a:t>– </a:t>
            </a:r>
            <a:r>
              <a:rPr lang="ko-KR" altLang="en-US" sz="2400" b="1" dirty="0" smtClean="0">
                <a:solidFill>
                  <a:prstClr val="black"/>
                </a:solidFill>
                <a:latin typeface="Arial Black" pitchFamily="34" charset="0"/>
              </a:rPr>
              <a:t>동남아시아 </a:t>
            </a:r>
            <a:r>
              <a:rPr lang="en-US" altLang="ko-KR" sz="2400" b="1" dirty="0" smtClean="0">
                <a:solidFill>
                  <a:prstClr val="black"/>
                </a:solidFill>
                <a:latin typeface="Arial Black" pitchFamily="34" charset="0"/>
              </a:rPr>
              <a:t>7</a:t>
            </a:r>
            <a:r>
              <a:rPr lang="ko-KR" altLang="en-US" sz="2400" b="1" dirty="0" smtClean="0">
                <a:solidFill>
                  <a:prstClr val="black"/>
                </a:solidFill>
                <a:latin typeface="Arial Black" pitchFamily="34" charset="0"/>
              </a:rPr>
              <a:t>국</a:t>
            </a:r>
            <a:endParaRPr lang="en-US" altLang="ko-KR" sz="2400" b="1" dirty="0">
              <a:solidFill>
                <a:prstClr val="black"/>
              </a:solidFill>
              <a:latin typeface="Arial Black" pitchFamily="34" charset="0"/>
            </a:endParaRPr>
          </a:p>
          <a:p>
            <a:endParaRPr lang="en-US" altLang="ko-KR" sz="2400" b="1" dirty="0" smtClean="0">
              <a:latin typeface="Arial Black" pitchFamily="34" charset="0"/>
            </a:endParaRPr>
          </a:p>
          <a:p>
            <a:endParaRPr lang="en-US" altLang="ko-KR" sz="2400" b="1" dirty="0">
              <a:latin typeface="Arial Black" pitchFamily="34" charset="0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428293"/>
              </p:ext>
            </p:extLst>
          </p:nvPr>
        </p:nvGraphicFramePr>
        <p:xfrm>
          <a:off x="71594" y="857232"/>
          <a:ext cx="9001000" cy="5966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9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9596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860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07196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56141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국가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중점분야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성과지표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4211">
                <a:tc rowSpan="1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동남아시아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(7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1" dirty="0" smtClean="0">
                          <a:latin typeface="+mn-ea"/>
                          <a:ea typeface="+mn-ea"/>
                        </a:rPr>
                        <a:t>캄보디아</a:t>
                      </a:r>
                      <a:endParaRPr lang="en-US" altLang="ko-KR" sz="16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교육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지역개발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교통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물관리</a:t>
                      </a: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및 보건위생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b="1" dirty="0" smtClean="0">
                          <a:latin typeface="+mn-ea"/>
                          <a:ea typeface="+mn-ea"/>
                        </a:rPr>
                        <a:t>ICT, </a:t>
                      </a:r>
                      <a:r>
                        <a:rPr lang="ko-KR" altLang="en-US" sz="1050" b="1" dirty="0" smtClean="0">
                          <a:latin typeface="+mn-ea"/>
                          <a:ea typeface="+mn-ea"/>
                        </a:rPr>
                        <a:t>과학기술 교육을 통한 미래 인재 육성 및 산업 다각화 지원 프로그램 </a:t>
                      </a:r>
                      <a:endParaRPr lang="ko-KR" altLang="en-US" sz="105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 정규 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ICT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및 과학기술 교육을 이수 교사 수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ICT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및 과학기술 분야 개발된 커리큘럼 수 </a:t>
                      </a:r>
                      <a:endParaRPr lang="ko-KR" altLang="en-US" sz="10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4211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1" dirty="0" smtClean="0">
                          <a:latin typeface="+mn-ea"/>
                          <a:ea typeface="+mn-ea"/>
                        </a:rPr>
                        <a:t>소외 계층에 대한 보편적 의료 서비스 향상 프로그램</a:t>
                      </a:r>
                      <a:endParaRPr lang="ko-KR" altLang="en-US" sz="105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 모자보건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dirty="0" err="1" smtClean="0">
                          <a:latin typeface="+mn-ea"/>
                          <a:ea typeface="+mn-ea"/>
                        </a:rPr>
                        <a:t>감염병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dirty="0" err="1" smtClean="0">
                          <a:latin typeface="+mn-ea"/>
                          <a:ea typeface="+mn-ea"/>
                        </a:rPr>
                        <a:t>비전염성질병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 등 필수 보건서비스 보급률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baseline="0" dirty="0" smtClean="0">
                          <a:latin typeface="+mn-ea"/>
                          <a:ea typeface="+mn-ea"/>
                        </a:rPr>
                        <a:t>전체 가구소득 대비 보건지출이 높은 인구 비율</a:t>
                      </a:r>
                      <a:endParaRPr lang="ko-KR" altLang="en-US" sz="10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4211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1" dirty="0" smtClean="0">
                          <a:latin typeface="+mn-ea"/>
                          <a:ea typeface="+mn-ea"/>
                        </a:rPr>
                        <a:t>농민 소득증대를 위한 농촌 종합발전 </a:t>
                      </a:r>
                      <a:r>
                        <a:rPr lang="en-US" altLang="ko-KR" sz="105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05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050" b="1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05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 농업생산 활동을 통한 </a:t>
                      </a:r>
                      <a:r>
                        <a:rPr lang="ko-KR" altLang="en-US" sz="1050" dirty="0" err="1" smtClean="0">
                          <a:latin typeface="+mn-ea"/>
                          <a:ea typeface="+mn-ea"/>
                        </a:rPr>
                        <a:t>농가별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 연간 소득 </a:t>
                      </a:r>
                      <a:r>
                        <a:rPr lang="ko-KR" altLang="en-US" sz="1050" dirty="0" err="1" smtClean="0">
                          <a:latin typeface="+mn-ea"/>
                          <a:ea typeface="+mn-ea"/>
                        </a:rPr>
                        <a:t>증대율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사업 대상지에서 생산되는 농작물 증가율</a:t>
                      </a:r>
                      <a:endParaRPr lang="ko-KR" altLang="en-US" sz="10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4211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필리핀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교통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물관리</a:t>
                      </a: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및 보건위생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지역개발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재해예방</a:t>
                      </a:r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1" dirty="0" smtClean="0">
                          <a:latin typeface="+mn-ea"/>
                          <a:ea typeface="+mn-ea"/>
                        </a:rPr>
                        <a:t>포용적이고 </a:t>
                      </a:r>
                      <a:r>
                        <a:rPr lang="ko-KR" altLang="en-US" sz="1050" b="1" dirty="0" err="1" smtClean="0">
                          <a:latin typeface="+mn-ea"/>
                          <a:ea typeface="+mn-ea"/>
                        </a:rPr>
                        <a:t>지속가능한</a:t>
                      </a:r>
                      <a:r>
                        <a:rPr lang="ko-KR" altLang="en-US" sz="1050" b="1" dirty="0" smtClean="0">
                          <a:latin typeface="+mn-ea"/>
                          <a:ea typeface="+mn-ea"/>
                        </a:rPr>
                        <a:t> 농촌개발 </a:t>
                      </a:r>
                      <a:endParaRPr lang="ko-KR" altLang="en-US" sz="105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 농가 가구당 소득증대 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 농업생산량 증대</a:t>
                      </a:r>
                      <a:endParaRPr lang="ko-KR" altLang="en-US" sz="10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4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1" dirty="0" smtClean="0">
                          <a:latin typeface="+mn-ea"/>
                          <a:ea typeface="+mn-ea"/>
                        </a:rPr>
                        <a:t>자연과 사람이 함께하는 스마트 도시개발 </a:t>
                      </a:r>
                      <a:endParaRPr lang="ko-KR" altLang="en-US" sz="105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 안전 식수 공급률 증가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 수자원 정보 구축 및 이용률 확대</a:t>
                      </a:r>
                      <a:endParaRPr lang="ko-KR" altLang="en-US" sz="10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4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1" dirty="0" smtClean="0">
                          <a:latin typeface="+mn-ea"/>
                          <a:ea typeface="+mn-ea"/>
                        </a:rPr>
                        <a:t>기초 보건서비스 </a:t>
                      </a:r>
                      <a:r>
                        <a:rPr lang="ko-KR" altLang="en-US" sz="1050" b="1" dirty="0" err="1" smtClean="0">
                          <a:latin typeface="+mn-ea"/>
                          <a:ea typeface="+mn-ea"/>
                        </a:rPr>
                        <a:t>접근성</a:t>
                      </a:r>
                      <a:r>
                        <a:rPr lang="ko-KR" altLang="en-US" sz="1050" b="1" dirty="0" smtClean="0">
                          <a:latin typeface="+mn-ea"/>
                          <a:ea typeface="+mn-ea"/>
                        </a:rPr>
                        <a:t> 향상</a:t>
                      </a:r>
                      <a:endParaRPr lang="ko-KR" altLang="en-US" sz="105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 모성사망률 감소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baseline="0" dirty="0" smtClean="0">
                          <a:latin typeface="+mn-ea"/>
                          <a:ea typeface="+mn-ea"/>
                        </a:rPr>
                        <a:t>기초보건 서비스 이용률 증가</a:t>
                      </a:r>
                      <a:endParaRPr lang="ko-KR" altLang="en-US" sz="10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4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1" dirty="0" smtClean="0">
                          <a:latin typeface="+mn-ea"/>
                          <a:ea typeface="+mn-ea"/>
                        </a:rPr>
                        <a:t>평화구축을 위한 </a:t>
                      </a:r>
                      <a:r>
                        <a:rPr lang="ko-KR" altLang="en-US" sz="1050" b="1" dirty="0" err="1" smtClean="0">
                          <a:latin typeface="+mn-ea"/>
                          <a:ea typeface="+mn-ea"/>
                        </a:rPr>
                        <a:t>민다나오</a:t>
                      </a:r>
                      <a:r>
                        <a:rPr lang="ko-KR" altLang="en-US" sz="1050" b="1" dirty="0" smtClean="0">
                          <a:latin typeface="+mn-ea"/>
                          <a:ea typeface="+mn-ea"/>
                        </a:rPr>
                        <a:t> 지역개발 사업 </a:t>
                      </a:r>
                      <a:endParaRPr lang="ko-KR" altLang="en-US" sz="105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err="1" smtClean="0">
                          <a:latin typeface="+mn-ea"/>
                          <a:ea typeface="+mn-ea"/>
                        </a:rPr>
                        <a:t>민다나오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 해당 지역 소득 증대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사업대상 지역 모성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아동사망률 감소</a:t>
                      </a:r>
                      <a:endParaRPr lang="ko-KR" altLang="en-US" sz="10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34795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인도네시아</a:t>
                      </a:r>
                      <a:endParaRPr lang="en-US" altLang="ko-KR" sz="1400" b="1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교통</a:t>
                      </a:r>
                      <a:endParaRPr kumimoji="0" lang="en-US" altLang="ko-KR" sz="1050" b="1" i="0" u="none" strike="noStrike" kern="1200" cap="none" spc="-15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공공행정</a:t>
                      </a:r>
                      <a:endParaRPr kumimoji="0" lang="en-US" altLang="ko-KR" sz="1050" b="1" i="0" u="none" strike="noStrike" kern="1200" cap="none" spc="-15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환경보호</a:t>
                      </a:r>
                      <a:endParaRPr kumimoji="0" lang="en-US" altLang="ko-KR" sz="1050" b="1" i="0" u="none" strike="noStrike" kern="1200" cap="none" spc="-15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물관리</a:t>
                      </a:r>
                      <a:endParaRPr lang="ko-KR" altLang="en-US" sz="14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더 나은 미래를 위한 고등교육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보건의료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ICT,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과학기술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농수산 등 고등교육 역량강화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347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자연과 사람이 함께하는 스마트 도시 개발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인도네시아의 지속가능하고 포용적인 도시화 지원 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84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포용적 개발을 위한 디지털 </a:t>
                      </a:r>
                      <a:r>
                        <a:rPr lang="ko-KR" altLang="en-US" sz="105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파트너십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디지털 인프라 구축으로 안전하고 신뢰할 수 있는 디지털 생태계 정착 지원 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359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균형성장을 견인하는 포용적 교통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ASEAN </a:t>
                      </a:r>
                      <a:r>
                        <a:rPr lang="ko-KR" altLang="en-US" sz="105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역내 물적 연계성 강화 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84211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동티모르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건강 더하기</a:t>
                      </a: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누구나 건강한 삶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양질의 보건서비스 공급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수원국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보건 시스템 개선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4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희망 더하기</a:t>
                      </a: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미래를 꿈꾸는 세대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양질의 기초 교육 서비스 공급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미래역량 개발 및 취업기회 확대를 위한 직업기술교육 강화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84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함께 더하기</a:t>
                      </a: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함께 만들어가는 사회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성평등한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사회 구현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기후변화 대응 및 재난위험경감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복원력 강화 지원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384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역량 더하기</a:t>
                      </a: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튼튼한 시스템</a:t>
                      </a: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든든한 정부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정치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행정체제의 책임성 향상 및 행정서비스 </a:t>
                      </a:r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효과성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향상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효과적인 </a:t>
                      </a:r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취약국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지원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087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 flipV="1"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39999">
                <a:schemeClr val="accent1">
                  <a:lumMod val="20000"/>
                  <a:lumOff val="80000"/>
                </a:schemeClr>
              </a:gs>
              <a:gs pos="70000">
                <a:schemeClr val="accent5">
                  <a:lumMod val="20000"/>
                  <a:lumOff val="80000"/>
                </a:schemeClr>
              </a:gs>
              <a:gs pos="100000">
                <a:srgbClr val="FFEBF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790995"/>
            <a:ext cx="4644008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0" y="836712"/>
            <a:ext cx="9144000" cy="1588"/>
          </a:xfrm>
          <a:prstGeom prst="line">
            <a:avLst/>
          </a:prstGeom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237312"/>
            <a:ext cx="1080120" cy="47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7504" y="188642"/>
            <a:ext cx="9036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국별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CP/P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소개 </a:t>
            </a:r>
            <a:r>
              <a:rPr lang="en-US" altLang="ko-KR" sz="2400" b="1" dirty="0">
                <a:solidFill>
                  <a:prstClr val="black"/>
                </a:solidFill>
                <a:latin typeface="Arial Black" pitchFamily="34" charset="0"/>
              </a:rPr>
              <a:t>– </a:t>
            </a:r>
            <a:r>
              <a:rPr lang="ko-KR" altLang="en-US" sz="2400" b="1" dirty="0" smtClean="0">
                <a:solidFill>
                  <a:prstClr val="black"/>
                </a:solidFill>
                <a:latin typeface="Arial Black" pitchFamily="34" charset="0"/>
              </a:rPr>
              <a:t>서남아태평양 </a:t>
            </a:r>
            <a:r>
              <a:rPr lang="en-US" altLang="ko-KR" sz="2400" b="1" dirty="0">
                <a:solidFill>
                  <a:prstClr val="black"/>
                </a:solidFill>
                <a:latin typeface="Arial Black" pitchFamily="34" charset="0"/>
              </a:rPr>
              <a:t>7</a:t>
            </a:r>
            <a:r>
              <a:rPr lang="ko-KR" altLang="en-US" sz="2400" b="1" dirty="0">
                <a:solidFill>
                  <a:prstClr val="black"/>
                </a:solidFill>
                <a:latin typeface="Arial Black" pitchFamily="34" charset="0"/>
              </a:rPr>
              <a:t>국</a:t>
            </a:r>
            <a:endParaRPr lang="en-US" altLang="ko-KR" sz="2400" b="1" dirty="0">
              <a:solidFill>
                <a:prstClr val="black"/>
              </a:solidFill>
              <a:latin typeface="Arial Black" pitchFamily="34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390521"/>
              </p:ext>
            </p:extLst>
          </p:nvPr>
        </p:nvGraphicFramePr>
        <p:xfrm>
          <a:off x="57880" y="882429"/>
          <a:ext cx="8978615" cy="586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93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44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860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67880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44278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국가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중점분야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성과지표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7131"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서남아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태평양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(7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네팔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교육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물관리</a:t>
                      </a: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및 보건위생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에너지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지역개발</a:t>
                      </a:r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농업생산성 및 경쟁력 강화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농가소득 변화율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단위면적 단 생산량 증가율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71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양질의 보건의료 전달체계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구축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소외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취약지역 의료시설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이용율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환자의 병원 만족도 증가율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71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내수산업 연계 고용창출 지원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산학협력 제도 도입을 통한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취업생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증가율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교육기관의 졸업생의 평균임금 비율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71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ICT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기반의 </a:t>
                      </a: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거버넌스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강화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전자정부 인프라 활용도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IT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서비스 만족도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95688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몽골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교육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물관리</a:t>
                      </a: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및 보건위생</a:t>
                      </a:r>
                      <a:endParaRPr kumimoji="0" lang="en-US" altLang="ko-KR" sz="180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공공행정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교통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물류 인프라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교통안전 개선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본사업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추진을 위한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잠재적투자자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확보 노력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협의건수 등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국가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지역간 교역량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수송시간 및 비용감소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교통사고건수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사상자수로 인한 사회경제적 손실비용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차량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통행률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및 혼잡도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이산화탄소 배출량 및 대기오염도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28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지속가능한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도시 개발 및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복원력 강화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안전한 식수 보급률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대기 중 온실가스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안정화율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폐기물 처리시설 보급률 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제도 입법화 혹은 정부정책 반영여부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0585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포용적 </a:t>
                      </a: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농목축업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개발 및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농식품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안전성 강화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농업목축업 분야 정부 지출액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농목축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생산품 생산성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소매 시장 출하량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산림경영지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면적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친환경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농축산식품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생산량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농축산물 생산 및 유통 과정에서 국제적 식품안전기준 준수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가축 질병 발생률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0585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거버넌스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향상을 통한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지속가능한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발전에 기여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정책반영을 통한 법제도적 환경 구축 및 행정서비스 질 향상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해당 시스템 활용도 및 효율성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시스템을 통한 업무처리 시 절감된 시간 및 인건비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정보보안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시스템 및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IT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운영인력 역량강화를 통한 업무효율화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여성 정치인의 정치참여 확대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spc="-15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spc="-150" dirty="0" smtClean="0">
                          <a:latin typeface="+mn-ea"/>
                          <a:ea typeface="+mn-ea"/>
                        </a:rPr>
                        <a:t>관련 기관 역량강화를 통한 </a:t>
                      </a:r>
                      <a:r>
                        <a:rPr lang="ko-KR" altLang="en-US" sz="1100" spc="-150" dirty="0" err="1" smtClean="0">
                          <a:latin typeface="+mn-ea"/>
                          <a:ea typeface="+mn-ea"/>
                        </a:rPr>
                        <a:t>수원국</a:t>
                      </a:r>
                      <a:r>
                        <a:rPr lang="ko-KR" altLang="en-US" sz="1100" spc="-150" dirty="0" smtClean="0">
                          <a:latin typeface="+mn-ea"/>
                          <a:ea typeface="+mn-ea"/>
                        </a:rPr>
                        <a:t> 치안 안정 및 사법기관 신뢰도 제고</a:t>
                      </a:r>
                      <a:endParaRPr lang="ko-KR" altLang="en-US" sz="1100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143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 flipV="1"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39999">
                <a:schemeClr val="accent1">
                  <a:lumMod val="20000"/>
                  <a:lumOff val="80000"/>
                </a:schemeClr>
              </a:gs>
              <a:gs pos="70000">
                <a:schemeClr val="accent5">
                  <a:lumMod val="20000"/>
                  <a:lumOff val="80000"/>
                </a:schemeClr>
              </a:gs>
              <a:gs pos="100000">
                <a:srgbClr val="FFEBF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790995"/>
            <a:ext cx="4644008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0" y="836712"/>
            <a:ext cx="9144000" cy="1588"/>
          </a:xfrm>
          <a:prstGeom prst="line">
            <a:avLst/>
          </a:prstGeom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237312"/>
            <a:ext cx="1080120" cy="47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7504" y="188642"/>
            <a:ext cx="9036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국별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CP/P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소개 </a:t>
            </a:r>
            <a:r>
              <a:rPr lang="en-US" altLang="ko-KR" sz="2400" b="1" dirty="0">
                <a:solidFill>
                  <a:prstClr val="black"/>
                </a:solidFill>
                <a:latin typeface="Arial Black" pitchFamily="34" charset="0"/>
              </a:rPr>
              <a:t>– </a:t>
            </a:r>
            <a:r>
              <a:rPr lang="ko-KR" altLang="en-US" sz="2400" b="1" dirty="0" smtClean="0">
                <a:solidFill>
                  <a:prstClr val="black"/>
                </a:solidFill>
                <a:latin typeface="Arial Black" pitchFamily="34" charset="0"/>
              </a:rPr>
              <a:t>서남아태평양 </a:t>
            </a:r>
            <a:r>
              <a:rPr lang="en-US" altLang="ko-KR" sz="2400" b="1" dirty="0">
                <a:solidFill>
                  <a:prstClr val="black"/>
                </a:solidFill>
                <a:latin typeface="Arial Black" pitchFamily="34" charset="0"/>
              </a:rPr>
              <a:t>7</a:t>
            </a:r>
            <a:r>
              <a:rPr lang="ko-KR" altLang="en-US" sz="2400" b="1" dirty="0">
                <a:solidFill>
                  <a:prstClr val="black"/>
                </a:solidFill>
                <a:latin typeface="Arial Black" pitchFamily="34" charset="0"/>
              </a:rPr>
              <a:t>국</a:t>
            </a:r>
            <a:endParaRPr lang="en-US" altLang="ko-KR" sz="2400" b="1" dirty="0">
              <a:solidFill>
                <a:prstClr val="black"/>
              </a:solidFill>
              <a:latin typeface="Arial Black" pitchFamily="34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390521"/>
              </p:ext>
            </p:extLst>
          </p:nvPr>
        </p:nvGraphicFramePr>
        <p:xfrm>
          <a:off x="57880" y="882429"/>
          <a:ext cx="8978615" cy="562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7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715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575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03586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4962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국가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중점분야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성과지표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 rowSpan="9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서남아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태평양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(7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방글라데시</a:t>
                      </a:r>
                      <a:endParaRPr lang="en-US" altLang="ko-KR" sz="14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교육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물관리</a:t>
                      </a: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및 보건위생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통신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교통</a:t>
                      </a:r>
                      <a:endParaRPr kumimoji="0" lang="ko-KR" altLang="en-US" sz="105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양질의 일자리 창출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baseline="0" dirty="0" smtClean="0">
                          <a:latin typeface="+mn-ea"/>
                          <a:ea typeface="+mn-ea"/>
                        </a:rPr>
                        <a:t> 최근 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baseline="0" dirty="0" smtClean="0">
                          <a:latin typeface="+mn-ea"/>
                          <a:ea typeface="+mn-ea"/>
                        </a:rPr>
                        <a:t>년 간 교육훈련 받은 수혜자 비율</a:t>
                      </a:r>
                      <a:endParaRPr lang="en-US" altLang="ko-KR" sz="1100" baseline="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+mn-ea"/>
                          <a:ea typeface="+mn-ea"/>
                        </a:rPr>
                        <a:t>교육훈련 받은 수혜자 </a:t>
                      </a:r>
                      <a:r>
                        <a:rPr lang="ko-KR" altLang="en-US" sz="1100" baseline="0" dirty="0" err="1" smtClean="0">
                          <a:latin typeface="+mn-ea"/>
                          <a:ea typeface="+mn-ea"/>
                        </a:rPr>
                        <a:t>취창업률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27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ICT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기반 법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제도 개선을 통한 </a:t>
                      </a: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사회안전망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강화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교육생 교육과정 참여 후 역량강화 혹은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자기효능감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폭력피해자 등록 사건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증대율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취약계층 대상 보건서비스 접근성과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질 향상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산전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산후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관리율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전문가에 의한 분만 비율 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스리랑카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교육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교통</a:t>
                      </a:r>
                      <a:endParaRPr lang="en-US" altLang="ko-KR" sz="1050" b="1" dirty="0" smtClean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050" b="1" dirty="0" err="1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물관리</a:t>
                      </a:r>
                      <a:endParaRPr lang="en-US" altLang="ko-KR" sz="1050" b="1" dirty="0" smtClean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지역개발</a:t>
                      </a:r>
                      <a:endParaRPr lang="ko-KR" altLang="en-US" sz="1050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더 나은 미래를 위한 고등교육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지원시설 수혜자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문해율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TVET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등록률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지원기관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졸업률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평화구축 및 사회통합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성별에 따른 최근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(12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개월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동안 공식적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비공식적 교육훈련을 받은 청년과 성인의 비율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</a:t>
                      </a: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농가소득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증대율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기초생활 환경개선도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균형성장을 견인하는 포용적 교통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본 사업 추진을 위한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공적자금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또는 잠재적 투자자 확보 노력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관련 정책협의 횟수 등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)(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건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교통사고 발생건수 감소율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(%)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포용적 개발을 위한 민주적 제도 강화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교육내용 현업 적용도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인프라 활용도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해당 시스템으로 통합된 업무 비중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법률구조 지원 서비스에 대한 시민 만족도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피지</a:t>
                      </a:r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(Green Island)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기후변화대응을 통한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지속가능한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발전지원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대기 중 온실가스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안정화율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신재생에너지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연간 전력생산량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+mn-ea"/>
                          <a:ea typeface="+mn-ea"/>
                        </a:rPr>
                        <a:t>기후변화대응사업 증가율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21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(Healthy Island)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질병 예방 및 치료 역량강화를 통한 양질의 보건의료 서비스 제공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5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 이하 아동 사망률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모성사망비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감염병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관리 전문인력 활용률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성인 당뇨병 유병률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성인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청소년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과체중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및 비만 유병률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143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 flipV="1"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39999">
                <a:schemeClr val="accent1">
                  <a:lumMod val="20000"/>
                  <a:lumOff val="80000"/>
                </a:schemeClr>
              </a:gs>
              <a:gs pos="70000">
                <a:schemeClr val="accent5">
                  <a:lumMod val="20000"/>
                  <a:lumOff val="80000"/>
                </a:schemeClr>
              </a:gs>
              <a:gs pos="100000">
                <a:srgbClr val="FFEBF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790995"/>
            <a:ext cx="4644008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0" y="836712"/>
            <a:ext cx="9144000" cy="1588"/>
          </a:xfrm>
          <a:prstGeom prst="line">
            <a:avLst/>
          </a:prstGeom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237312"/>
            <a:ext cx="1080120" cy="47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7504" y="188642"/>
            <a:ext cx="9036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국별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CP/P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50" charset="-127"/>
                <a:cs typeface="+mn-cs"/>
              </a:rPr>
              <a:t>소개 </a:t>
            </a:r>
            <a:r>
              <a:rPr lang="en-US" altLang="ko-KR" sz="2400" b="1" dirty="0">
                <a:solidFill>
                  <a:prstClr val="black"/>
                </a:solidFill>
                <a:latin typeface="Arial Black" pitchFamily="34" charset="0"/>
              </a:rPr>
              <a:t>– </a:t>
            </a:r>
            <a:r>
              <a:rPr lang="ko-KR" altLang="en-US" sz="2400" b="1" dirty="0" smtClean="0">
                <a:solidFill>
                  <a:prstClr val="black"/>
                </a:solidFill>
                <a:latin typeface="Arial Black" pitchFamily="34" charset="0"/>
              </a:rPr>
              <a:t>서남아태평양 </a:t>
            </a:r>
            <a:r>
              <a:rPr lang="en-US" altLang="ko-KR" sz="2400" b="1" dirty="0">
                <a:solidFill>
                  <a:prstClr val="black"/>
                </a:solidFill>
                <a:latin typeface="Arial Black" pitchFamily="34" charset="0"/>
              </a:rPr>
              <a:t>7</a:t>
            </a:r>
            <a:r>
              <a:rPr lang="ko-KR" altLang="en-US" sz="2400" b="1" dirty="0">
                <a:solidFill>
                  <a:prstClr val="black"/>
                </a:solidFill>
                <a:latin typeface="Arial Black" pitchFamily="34" charset="0"/>
              </a:rPr>
              <a:t>국</a:t>
            </a:r>
            <a:endParaRPr lang="en-US" altLang="ko-KR" sz="2400" b="1" dirty="0">
              <a:solidFill>
                <a:prstClr val="black"/>
              </a:solidFill>
              <a:latin typeface="Arial Black" pitchFamily="34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390521"/>
              </p:ext>
            </p:extLst>
          </p:nvPr>
        </p:nvGraphicFramePr>
        <p:xfrm>
          <a:off x="57880" y="882427"/>
          <a:ext cx="8978615" cy="4904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7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715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46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17874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35637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국가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중점분야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성과지표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37435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서남아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태평양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(7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파키스탄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물관리</a:t>
                      </a: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및 보건위생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에너지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교통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지역개발</a:t>
                      </a:r>
                      <a:endParaRPr lang="ko-KR" altLang="en-US" sz="105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통합적 물 안보 증진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+mn-ea"/>
                          <a:ea typeface="+mn-ea"/>
                        </a:rPr>
                        <a:t>상수시설 보급률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(%)</a:t>
                      </a: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+mn-ea"/>
                          <a:ea typeface="+mn-ea"/>
                        </a:rPr>
                        <a:t>개선된 식수공급 및 위생시설  수혜자수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aseline="0" dirty="0" smtClean="0"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+mn-ea"/>
                          <a:ea typeface="+mn-ea"/>
                        </a:rPr>
                        <a:t>공공수역 수질개선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(BOD, COD </a:t>
                      </a:r>
                      <a:r>
                        <a:rPr lang="ko-KR" altLang="en-US" sz="1100" baseline="0" dirty="0" smtClean="0">
                          <a:latin typeface="+mn-ea"/>
                          <a:ea typeface="+mn-ea"/>
                        </a:rPr>
                        <a:t>등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100" baseline="0" dirty="0" smtClean="0">
                          <a:latin typeface="+mn-ea"/>
                          <a:ea typeface="+mn-ea"/>
                        </a:rPr>
                        <a:t>지표</a:t>
                      </a:r>
                      <a:endParaRPr lang="en-US" altLang="ko-KR" sz="1100" baseline="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+mn-ea"/>
                          <a:ea typeface="+mn-ea"/>
                        </a:rPr>
                        <a:t>수자원관리 계획 입법화 정도</a:t>
                      </a:r>
                      <a:endParaRPr lang="en-US" altLang="ko-KR" sz="1100" baseline="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+mn-ea"/>
                          <a:ea typeface="+mn-ea"/>
                        </a:rPr>
                        <a:t>정부정책 및 제도 반영도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2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경제위기 극복을 위한 산업에너지 지원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기술확산 및 도입건수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산학연 연계 기술이전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사업화 건수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27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사회서비스 강화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소득증대를 위한 포괄적 취약계층 지원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농업소득 증가율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영양 상태가 개선된 아동 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지원 지역 여학생 총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취학율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32324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아프가니스탄</a:t>
                      </a:r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더 나은 미래를 위한 인적자원 개발 및 역량강화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연간 교육훈련 받은 성인 및 청소년 비율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지원기관 졸업생 취업률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연간 고등교육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이수율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여성 교육 이수 비율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27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건강한 삶을 위한 안전한 식수 공급 및 모자보건 증진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상수시설 보급률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사용자의 올바른 물 사용 및 위생시설 사용 비율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신생아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영아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/5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 이하 아동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모성 사망률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2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국가 투명성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책임성 확대를 위한 공공행정 역량강화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교육내용 현업 적용도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제도 개선 제안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입법화 혹은 정부정책 반영도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143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 flipV="1"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39999">
                <a:schemeClr val="accent1">
                  <a:lumMod val="20000"/>
                  <a:lumOff val="80000"/>
                </a:schemeClr>
              </a:gs>
              <a:gs pos="70000">
                <a:schemeClr val="accent5">
                  <a:lumMod val="20000"/>
                  <a:lumOff val="80000"/>
                </a:schemeClr>
              </a:gs>
              <a:gs pos="100000">
                <a:srgbClr val="FFEBF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790995"/>
            <a:ext cx="4644008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0" y="836712"/>
            <a:ext cx="9144000" cy="1588"/>
          </a:xfrm>
          <a:prstGeom prst="line">
            <a:avLst/>
          </a:prstGeom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237312"/>
            <a:ext cx="1080120" cy="47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7504" y="188642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latin typeface="Arial Black" pitchFamily="34" charset="0"/>
              </a:rPr>
              <a:t>국별</a:t>
            </a:r>
            <a:r>
              <a:rPr lang="ko-KR" altLang="en-US" sz="2400" b="1" dirty="0">
                <a:latin typeface="Arial Black" pitchFamily="34" charset="0"/>
              </a:rPr>
              <a:t> </a:t>
            </a:r>
            <a:r>
              <a:rPr lang="en-US" altLang="ko-KR" sz="2400" b="1" dirty="0">
                <a:latin typeface="Arial Black" pitchFamily="34" charset="0"/>
              </a:rPr>
              <a:t>CP/P </a:t>
            </a:r>
            <a:r>
              <a:rPr lang="ko-KR" altLang="en-US" sz="2400" b="1" dirty="0" smtClean="0">
                <a:latin typeface="Arial Black" pitchFamily="34" charset="0"/>
              </a:rPr>
              <a:t>소개 </a:t>
            </a:r>
            <a:r>
              <a:rPr lang="en-US" altLang="ko-KR" sz="2400" b="1" dirty="0">
                <a:solidFill>
                  <a:prstClr val="black"/>
                </a:solidFill>
                <a:latin typeface="Arial Black" pitchFamily="34" charset="0"/>
              </a:rPr>
              <a:t>– </a:t>
            </a:r>
            <a:r>
              <a:rPr lang="ko-KR" altLang="en-US" sz="2400" b="1" dirty="0" smtClean="0">
                <a:solidFill>
                  <a:prstClr val="black"/>
                </a:solidFill>
                <a:latin typeface="Arial Black" pitchFamily="34" charset="0"/>
              </a:rPr>
              <a:t>중남미 </a:t>
            </a:r>
            <a:r>
              <a:rPr lang="en-US" altLang="ko-KR" sz="2400" b="1" dirty="0" smtClean="0">
                <a:solidFill>
                  <a:prstClr val="black"/>
                </a:solidFill>
                <a:latin typeface="Arial Black" pitchFamily="34" charset="0"/>
              </a:rPr>
              <a:t>8</a:t>
            </a:r>
            <a:r>
              <a:rPr lang="ko-KR" altLang="en-US" sz="2400" b="1" dirty="0" smtClean="0">
                <a:solidFill>
                  <a:prstClr val="black"/>
                </a:solidFill>
                <a:latin typeface="Arial Black" pitchFamily="34" charset="0"/>
              </a:rPr>
              <a:t>국</a:t>
            </a:r>
            <a:endParaRPr lang="en-US" altLang="ko-KR" sz="2400" b="1" dirty="0">
              <a:latin typeface="Arial Black" pitchFamily="34" charset="0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748490"/>
              </p:ext>
            </p:extLst>
          </p:nvPr>
        </p:nvGraphicFramePr>
        <p:xfrm>
          <a:off x="35496" y="857233"/>
          <a:ext cx="9001000" cy="5935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732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43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4644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41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국가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성과지표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1500">
                <a:tc rowSpan="11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중남미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(8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+mn-ea"/>
                          <a:ea typeface="+mn-ea"/>
                        </a:rPr>
                        <a:t>콜롬비아</a:t>
                      </a:r>
                      <a:endParaRPr lang="en-US" altLang="ko-KR" sz="16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지역개발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평화구축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교통 </a:t>
                      </a:r>
                      <a:r>
                        <a:rPr kumimoji="0" lang="en-US" altLang="ko-KR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산업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한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콜 기업 간 협력을 통한 산업 혁신 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콜롬비아 혁신분야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제조업 및 지식 기반 산업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파일럿 사업 지원 횟수 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한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콜 간 비즈니스 협력체 수</a:t>
                      </a:r>
                      <a:endParaRPr lang="ko-KR" altLang="en-US" sz="10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5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지속가능한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평화 구축 지원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 KOICA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사업을 통한 </a:t>
                      </a:r>
                      <a:r>
                        <a:rPr lang="ko-KR" altLang="en-US" sz="1050" spc="0" dirty="0" smtClean="0">
                          <a:latin typeface="+mn-ea"/>
                          <a:ea typeface="+mn-ea"/>
                        </a:rPr>
                        <a:t>공공분야 기초서비스</a:t>
                      </a:r>
                      <a:r>
                        <a:rPr lang="en-US" altLang="ko-KR" sz="1050" spc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spc="0" dirty="0" smtClean="0">
                          <a:latin typeface="+mn-ea"/>
                          <a:ea typeface="+mn-ea"/>
                        </a:rPr>
                        <a:t>교육</a:t>
                      </a:r>
                      <a:r>
                        <a:rPr lang="en-US" altLang="ko-KR" sz="1050" spc="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spc="0" dirty="0" smtClean="0">
                          <a:latin typeface="+mn-ea"/>
                          <a:ea typeface="+mn-ea"/>
                        </a:rPr>
                        <a:t>보건 등</a:t>
                      </a:r>
                      <a:r>
                        <a:rPr lang="en-US" altLang="ko-KR" sz="1050" spc="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50" spc="0" dirty="0" smtClean="0">
                          <a:latin typeface="+mn-ea"/>
                          <a:ea typeface="+mn-ea"/>
                        </a:rPr>
                        <a:t>수혜 난민 수 </a:t>
                      </a:r>
                      <a:endParaRPr lang="en-US" altLang="ko-KR" sz="1050" spc="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마약 대체작물 지원 농가 소득 증가 비율 </a:t>
                      </a:r>
                      <a:endParaRPr lang="ko-KR" altLang="en-US" sz="10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2083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+mn-ea"/>
                          <a:ea typeface="+mn-ea"/>
                        </a:rPr>
                        <a:t>볼리비아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보건</a:t>
                      </a:r>
                      <a:r>
                        <a:rPr kumimoji="0" lang="en-US" altLang="ko-KR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교통 </a:t>
                      </a:r>
                      <a:r>
                        <a:rPr kumimoji="0" lang="en-US" altLang="ko-KR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에너지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지역개발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차 보건의료시설의 </a:t>
                      </a: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지속가능한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시스템 구축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5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세 이하 아동 중 영양불량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발육저하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50" dirty="0" err="1" smtClean="0">
                          <a:latin typeface="+mn-ea"/>
                          <a:ea typeface="+mn-ea"/>
                        </a:rPr>
                        <a:t>쇠약증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50" dirty="0" err="1" smtClean="0">
                          <a:latin typeface="+mn-ea"/>
                          <a:ea typeface="+mn-ea"/>
                        </a:rPr>
                        <a:t>저체중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비율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모성사망률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신생아사망률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성인 고혈압 유병률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성인 당뇨병 유병률</a:t>
                      </a:r>
                      <a:endParaRPr lang="ko-KR" altLang="en-US" sz="10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15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포용적이고 </a:t>
                      </a: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지속가능한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농촌개발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 수혜농민 농업생산량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농업소득 증가율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농산품 시장 출하 증가율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농가 농산품 판매단가 </a:t>
                      </a:r>
                      <a:r>
                        <a:rPr lang="ko-KR" altLang="en-US" sz="1050" dirty="0" err="1" smtClean="0">
                          <a:latin typeface="+mn-ea"/>
                          <a:ea typeface="+mn-ea"/>
                        </a:rPr>
                        <a:t>상승율</a:t>
                      </a:r>
                      <a:endParaRPr lang="ko-KR" altLang="en-US" sz="10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4889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페루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보건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공공행정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환경보호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교통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사람 중심의 디지털 공공서비스 혁신 및 민주적 가치 증진 프로그램 </a:t>
                      </a:r>
                      <a:r>
                        <a:rPr lang="en-US" altLang="ko-KR" sz="1100" b="1" spc="-150" dirty="0" smtClean="0">
                          <a:latin typeface="+mn-ea"/>
                          <a:ea typeface="+mn-ea"/>
                        </a:rPr>
                        <a:t>(People/</a:t>
                      </a:r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공공행정</a:t>
                      </a:r>
                      <a:r>
                        <a:rPr lang="en-US" altLang="ko-KR" sz="1100" b="1" spc="-15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 (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공무원 </a:t>
                      </a:r>
                      <a:r>
                        <a:rPr lang="ko-KR" altLang="en-US" sz="1050" spc="-150" dirty="0" err="1" smtClean="0">
                          <a:latin typeface="+mn-ea"/>
                          <a:ea typeface="+mn-ea"/>
                        </a:rPr>
                        <a:t>인적역량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 강화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제도개선 제안 및 입법화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정부정책 반영도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 (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행정부처 효율성 향상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인프라 활용도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해당시스템으로 통합된 업무 비중</a:t>
                      </a:r>
                      <a:endParaRPr lang="ko-KR" altLang="en-US" sz="10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20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상생번영을 위한 제도적 기반 강화 및 성장동력 강화 프로그램 </a:t>
                      </a:r>
                      <a:r>
                        <a:rPr lang="en-US" altLang="ko-KR" sz="1100" b="1" spc="-150" dirty="0" smtClean="0">
                          <a:latin typeface="+mn-ea"/>
                          <a:ea typeface="+mn-ea"/>
                        </a:rPr>
                        <a:t>(Prosperity/</a:t>
                      </a:r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공공행정</a:t>
                      </a:r>
                      <a:r>
                        <a:rPr lang="en-US" altLang="ko-KR" sz="1100" b="1" spc="-15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(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과학기술혁신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수립된 산업다각화 및 과학기술혁신 정책 건수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(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공공행정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제도개선 제안 및 입법화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정부정책 반영 건수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(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공공행정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행정부처 내 인프라 활용도</a:t>
                      </a:r>
                      <a:r>
                        <a:rPr lang="en-US" altLang="ko-KR" sz="105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해당시스템으로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통합된 업무 비율</a:t>
                      </a:r>
                      <a:endParaRPr lang="ko-KR" altLang="en-US" sz="10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020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기후변화 대응 및 환경 취약그룹 회복력 강화 프로그램 </a:t>
                      </a:r>
                      <a:r>
                        <a:rPr lang="en-US" altLang="ko-KR" sz="1100" b="1" spc="-150" dirty="0" smtClean="0">
                          <a:latin typeface="+mn-ea"/>
                          <a:ea typeface="+mn-ea"/>
                        </a:rPr>
                        <a:t>(Planet/</a:t>
                      </a:r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기후변화</a:t>
                      </a:r>
                      <a:r>
                        <a:rPr lang="en-US" altLang="ko-KR" sz="1100" b="1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spc="-150" dirty="0" smtClean="0">
                          <a:latin typeface="+mn-ea"/>
                          <a:ea typeface="+mn-ea"/>
                        </a:rPr>
                        <a:t>환경</a:t>
                      </a:r>
                      <a:r>
                        <a:rPr lang="en-US" altLang="ko-KR" sz="1100" b="1" spc="-15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(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기후변화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기후변화 대응을 위한 정부 정책 반영도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(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물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국가 재해대응 예보정확도 증가율 또는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자료 분석시간 </a:t>
                      </a:r>
                      <a:r>
                        <a:rPr lang="ko-KR" altLang="en-US" sz="1050" spc="-150" dirty="0" err="1" smtClean="0">
                          <a:latin typeface="+mn-ea"/>
                          <a:ea typeface="+mn-ea"/>
                        </a:rPr>
                        <a:t>저감률</a:t>
                      </a:r>
                      <a:endParaRPr lang="en-US" altLang="ko-KR" sz="1050" spc="-1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spc="0" dirty="0" smtClean="0">
                          <a:latin typeface="+mn-ea"/>
                          <a:ea typeface="+mn-ea"/>
                        </a:rPr>
                        <a:t> (</a:t>
                      </a:r>
                      <a:r>
                        <a:rPr lang="ko-KR" altLang="en-US" sz="1050" spc="0" dirty="0" err="1" smtClean="0">
                          <a:latin typeface="+mn-ea"/>
                          <a:ea typeface="+mn-ea"/>
                        </a:rPr>
                        <a:t>성평등</a:t>
                      </a:r>
                      <a:r>
                        <a:rPr lang="en-US" altLang="ko-KR" sz="1050" spc="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50" spc="0" dirty="0" smtClean="0">
                          <a:latin typeface="+mn-ea"/>
                          <a:ea typeface="+mn-ea"/>
                        </a:rPr>
                        <a:t>조직 내 의사결정기구의 여성참석자 수</a:t>
                      </a:r>
                      <a:r>
                        <a:rPr lang="en-US" altLang="ko-KR" sz="1050" spc="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spc="-150" dirty="0" smtClean="0">
                          <a:latin typeface="+mn-ea"/>
                          <a:ea typeface="+mn-ea"/>
                        </a:rPr>
                        <a:t>교육받은 여성의 수</a:t>
                      </a:r>
                      <a:endParaRPr lang="ko-KR" altLang="en-US" sz="1050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02083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파라과이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물관리</a:t>
                      </a: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및 보건위생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교통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지역개발</a:t>
                      </a:r>
                      <a:endParaRPr kumimoji="0" lang="en-US" altLang="ko-KR" sz="105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통신</a:t>
                      </a:r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취약계층의 건강한 삶을 위한 보건 의료서비스 향상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모자보건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dirty="0" err="1" smtClean="0">
                          <a:latin typeface="+mn-ea"/>
                          <a:ea typeface="+mn-ea"/>
                        </a:rPr>
                        <a:t>비전염성질환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(NCD)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등 수혜자 수 및 경제적 편익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사업 성과확산 </a:t>
                      </a:r>
                      <a:r>
                        <a:rPr lang="ko-KR" altLang="en-US" sz="1050" dirty="0" err="1" smtClean="0">
                          <a:latin typeface="+mn-ea"/>
                          <a:ea typeface="+mn-ea"/>
                        </a:rPr>
                        <a:t>컨퍼런스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 수행 및 국제학술지 연구 논문 발표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삼각협력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dirty="0" err="1" smtClean="0">
                          <a:latin typeface="+mn-ea"/>
                          <a:ea typeface="+mn-ea"/>
                        </a:rPr>
                        <a:t>수원국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 시스템 활용 등 </a:t>
                      </a:r>
                      <a:r>
                        <a:rPr lang="ko-KR" altLang="en-US" sz="1050" dirty="0" err="1" smtClean="0">
                          <a:latin typeface="+mn-ea"/>
                          <a:ea typeface="+mn-ea"/>
                        </a:rPr>
                        <a:t>원조효과성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 제고방안 수행 여부</a:t>
                      </a:r>
                      <a:endParaRPr lang="ko-KR" altLang="en-US" sz="10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20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포용적 개발을 위한 디지털 </a:t>
                      </a: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파트너십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ICT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를 활용한 교육 수혜자 및 고등교육인력 양성 수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행정 서비스의 효과적 향상을 위한 국제경쟁력 지표 적극 활용 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예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무역원활화 지수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투명성 지수 등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020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균형성장을 견인하는 포용적 교통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분야별 수립된 계획 및 체계의 제도화 및 효율적 활용 여부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예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통행시간 감소율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국가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지역간 교역량 증가율 등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) </a:t>
                      </a: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분야별 교육 수혜자 및 전문가 양성 수</a:t>
                      </a:r>
                      <a:endParaRPr lang="ko-KR" altLang="en-US" sz="10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020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고용창출 및 경제활성화를 위한 </a:t>
                      </a: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지속가능한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지역개발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도시개발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인프라 지원을 통한 무</a:t>
                      </a: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유상 연계 및 민간재원 유치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인프라 개발 협력 플랫폼 구축을 통한 한국기업 진출 지원</a:t>
                      </a:r>
                      <a:endParaRPr lang="en-US" altLang="ko-KR" sz="105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5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dirty="0" smtClean="0">
                          <a:latin typeface="+mn-ea"/>
                          <a:ea typeface="+mn-ea"/>
                        </a:rPr>
                        <a:t>시범사업 성과에 대한 경제성 및 행동변화 분석</a:t>
                      </a:r>
                      <a:endParaRPr lang="ko-KR" altLang="en-US" sz="10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087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 flipV="1"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39999">
                <a:schemeClr val="accent1">
                  <a:lumMod val="20000"/>
                  <a:lumOff val="80000"/>
                </a:schemeClr>
              </a:gs>
              <a:gs pos="70000">
                <a:schemeClr val="accent5">
                  <a:lumMod val="20000"/>
                  <a:lumOff val="80000"/>
                </a:schemeClr>
              </a:gs>
              <a:gs pos="100000">
                <a:srgbClr val="FFEBF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790995"/>
            <a:ext cx="4644008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0" y="836712"/>
            <a:ext cx="9144000" cy="1588"/>
          </a:xfrm>
          <a:prstGeom prst="line">
            <a:avLst/>
          </a:prstGeom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237312"/>
            <a:ext cx="1080120" cy="47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7504" y="188642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latin typeface="Arial Black" pitchFamily="34" charset="0"/>
              </a:rPr>
              <a:t>국별</a:t>
            </a:r>
            <a:r>
              <a:rPr lang="ko-KR" altLang="en-US" sz="2400" b="1" dirty="0">
                <a:latin typeface="Arial Black" pitchFamily="34" charset="0"/>
              </a:rPr>
              <a:t> </a:t>
            </a:r>
            <a:r>
              <a:rPr lang="en-US" altLang="ko-KR" sz="2400" b="1" dirty="0">
                <a:latin typeface="Arial Black" pitchFamily="34" charset="0"/>
              </a:rPr>
              <a:t>CP/P </a:t>
            </a:r>
            <a:r>
              <a:rPr lang="ko-KR" altLang="en-US" sz="2400" b="1" dirty="0" smtClean="0">
                <a:latin typeface="Arial Black" pitchFamily="34" charset="0"/>
              </a:rPr>
              <a:t>소개 </a:t>
            </a:r>
            <a:r>
              <a:rPr lang="en-US" altLang="ko-KR" sz="2400" b="1" dirty="0">
                <a:solidFill>
                  <a:prstClr val="black"/>
                </a:solidFill>
                <a:latin typeface="Arial Black" pitchFamily="34" charset="0"/>
              </a:rPr>
              <a:t>– </a:t>
            </a:r>
            <a:r>
              <a:rPr lang="ko-KR" altLang="en-US" sz="2400" b="1" dirty="0" smtClean="0">
                <a:solidFill>
                  <a:prstClr val="black"/>
                </a:solidFill>
                <a:latin typeface="Arial Black" pitchFamily="34" charset="0"/>
              </a:rPr>
              <a:t>중남미 </a:t>
            </a:r>
            <a:r>
              <a:rPr lang="en-US" altLang="ko-KR" sz="2400" b="1" dirty="0" smtClean="0">
                <a:solidFill>
                  <a:prstClr val="black"/>
                </a:solidFill>
                <a:latin typeface="Arial Black" pitchFamily="34" charset="0"/>
              </a:rPr>
              <a:t>8</a:t>
            </a:r>
            <a:r>
              <a:rPr lang="ko-KR" altLang="en-US" sz="2400" b="1" dirty="0" smtClean="0">
                <a:solidFill>
                  <a:prstClr val="black"/>
                </a:solidFill>
                <a:latin typeface="Arial Black" pitchFamily="34" charset="0"/>
              </a:rPr>
              <a:t>국</a:t>
            </a:r>
            <a:endParaRPr lang="en-US" altLang="ko-KR" sz="2400" b="1" dirty="0">
              <a:latin typeface="Arial Black" pitchFamily="34" charset="0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748490"/>
              </p:ext>
            </p:extLst>
          </p:nvPr>
        </p:nvGraphicFramePr>
        <p:xfrm>
          <a:off x="35496" y="908721"/>
          <a:ext cx="9001000" cy="545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339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67881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48841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국가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성과지표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9156">
                <a:tc rowSpan="9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중남미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(8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엘살바도르</a:t>
                      </a:r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사회안전망으로서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보편적 교육 및 보건서비스 제공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엘살바도르 보건 교육 수료생 증가율 및 중미지역 보건인력 교육생 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엘살바도르 국립보건교육센터와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타중미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국가 간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MOU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체결 건수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고등교육의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이러닝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컨텐츠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품질 향상 및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이러닝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과정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등록생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증가율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91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평화 증진 및 안전한 사회구현을 위한 치안역량 강화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IT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방범시스템 활용 건수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대상지역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범죄율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감소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대상지역 치안개선에 대한 주민만족도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신뢰도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70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기후변화 대응역량 강화를 통한 </a:t>
                      </a: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지속가능한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농산업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개발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+mn-ea"/>
                          <a:ea typeface="+mn-ea"/>
                        </a:rPr>
                        <a:t>기후변화 대응을 위한 상수 및 농업용수 보급률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(%)</a:t>
                      </a: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+mn-ea"/>
                          <a:ea typeface="+mn-ea"/>
                        </a:rPr>
                        <a:t>주요 작물 생산량 증가율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(%)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7086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도미니카</a:t>
                      </a:r>
                      <a:r>
                        <a:rPr lang="en-US" altLang="ko-KR" sz="1800" b="1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800" b="1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공화국</a:t>
                      </a:r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산업화 추진 지원을 위한 공공행정 효율화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세계경제포럼 국가경쟁력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지수중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기업역동성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혁신역량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제도 부분 지수활용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912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여성 및 사회취약계층 역량 강화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청소년 교육개발 정책 변화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미성년임신 감소율 및 인식 변화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성교육 강화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청소년 보건서비스 향상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정부정책 및 제도 도입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UN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성 평등 </a:t>
                      </a:r>
                      <a:r>
                        <a:rPr lang="ko-KR" altLang="en-US" sz="1100" spc="-150" dirty="0" smtClean="0">
                          <a:latin typeface="+mn-ea"/>
                          <a:ea typeface="+mn-ea"/>
                        </a:rPr>
                        <a:t>관련지수 중 여성사회참여 지표</a:t>
                      </a:r>
                      <a:r>
                        <a:rPr lang="en-US" altLang="ko-KR" sz="110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spc="-150" dirty="0" smtClean="0">
                          <a:latin typeface="+mn-ea"/>
                          <a:ea typeface="+mn-ea"/>
                        </a:rPr>
                        <a:t>사회전반적인 인식 변화</a:t>
                      </a:r>
                      <a:r>
                        <a:rPr lang="en-US" altLang="ko-KR" sz="110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spc="-150" dirty="0" smtClean="0">
                          <a:latin typeface="+mn-ea"/>
                          <a:ea typeface="+mn-ea"/>
                        </a:rPr>
                        <a:t>여성폭력 감소</a:t>
                      </a:r>
                      <a:r>
                        <a:rPr lang="en-US" altLang="ko-KR" sz="110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spc="-150" dirty="0" smtClean="0">
                          <a:latin typeface="+mn-ea"/>
                          <a:ea typeface="+mn-ea"/>
                        </a:rPr>
                        <a:t>일자리 창출</a:t>
                      </a:r>
                      <a:r>
                        <a:rPr lang="en-US" altLang="ko-KR" sz="110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spc="-150" dirty="0" smtClean="0">
                          <a:latin typeface="+mn-ea"/>
                          <a:ea typeface="+mn-ea"/>
                        </a:rPr>
                        <a:t>여성의 경제활동 참여</a:t>
                      </a:r>
                      <a:r>
                        <a:rPr lang="en-US" altLang="ko-KR" sz="110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spc="-150" dirty="0" smtClean="0">
                          <a:latin typeface="+mn-ea"/>
                          <a:ea typeface="+mn-ea"/>
                        </a:rPr>
                        <a:t>지역주민의 생활수준 향상</a:t>
                      </a:r>
                      <a:r>
                        <a:rPr lang="en-US" altLang="ko-KR" sz="1100" spc="-15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spc="-150" dirty="0" smtClean="0">
                          <a:latin typeface="+mn-ea"/>
                          <a:ea typeface="+mn-ea"/>
                        </a:rPr>
                        <a:t>사회보장제도 및 보건서비스 향상 </a:t>
                      </a:r>
                      <a:endParaRPr lang="ko-KR" altLang="en-US" sz="1100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7086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과테말라</a:t>
                      </a:r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기후변화 적응역량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기후변화 적응 기법을 적용한 농경지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임야 면적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농민주도형 지역개발활동을 추진한 농림업 조합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농민조직 수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70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치안역량 강화 프로그램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과학수사 전문교육 수료 경찰관 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과테말라 경찰청에서 과학수사 기법을 적용하는 사건의 수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91225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에콰도르</a:t>
                      </a:r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경제발전 기초강화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국내 기술기반 창업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자국기업의 해외시장 진출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기술이전 및 공동 연구개발과제 수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주요 수출 농산물 수출량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교역량 증가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793698"/>
                  </a:ext>
                </a:extLst>
              </a:tr>
              <a:tr h="6912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평화롭고 안전한 사회지원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난민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법적보호체계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적용 및 사후관리 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난민의 공공서비스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접근성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향상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직업훈련 및 창업 프로그램을 통한 양질의 일자리 및 고용창출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범죄예방 및 치안 역량 강화를 통한 사회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안전망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구축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 rot="10800000" flipV="1">
            <a:off x="0" y="6429395"/>
            <a:ext cx="9144000" cy="4286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87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HY견고딕"/>
        <a:ea typeface="HY견고딕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>
            <a:alpha val="96001"/>
          </a:srgbClr>
        </a:solidFill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헤드라인M" pitchFamily="18" charset="-127"/>
            <a:ea typeface="HY헤드라인M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>
            <a:alpha val="96001"/>
          </a:srgbClr>
        </a:solidFill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헤드라인M" pitchFamily="18" charset="-127"/>
            <a:ea typeface="HY헤드라인M" pitchFamily="18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2220</TotalTime>
  <Words>3926</Words>
  <Application>Microsoft Office PowerPoint</Application>
  <PresentationFormat>화면 슬라이드 쇼(4:3)</PresentationFormat>
  <Paragraphs>739</Paragraphs>
  <Slides>15</Slides>
  <Notes>15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15</vt:i4>
      </vt:variant>
    </vt:vector>
  </HeadingPairs>
  <TitlesOfParts>
    <vt:vector size="22" baseType="lpstr">
      <vt:lpstr>HY견고딕</vt:lpstr>
      <vt:lpstr>굴림</vt:lpstr>
      <vt:lpstr>맑은 고딕</vt:lpstr>
      <vt:lpstr>Arial</vt:lpstr>
      <vt:lpstr>Arial Black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myungshyn lee</dc:creator>
  <cp:lastModifiedBy>koica</cp:lastModifiedBy>
  <cp:revision>149</cp:revision>
  <cp:lastPrinted>2019-07-30T23:06:26Z</cp:lastPrinted>
  <dcterms:created xsi:type="dcterms:W3CDTF">2018-10-21T07:11:35Z</dcterms:created>
  <dcterms:modified xsi:type="dcterms:W3CDTF">2019-09-17T03:19:48Z</dcterms:modified>
</cp:coreProperties>
</file>